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76"/>
    <p:sldId id="257" r:id="rId77"/>
    <p:sldId id="258" r:id="rId78"/>
    <p:sldId id="259" r:id="rId79"/>
    <p:sldId id="260" r:id="rId80"/>
    <p:sldId id="261" r:id="rId81"/>
    <p:sldId id="262" r:id="rId82"/>
    <p:sldId id="263" r:id="rId83"/>
    <p:sldId id="264" r:id="rId84"/>
    <p:sldId id="265" r:id="rId85"/>
    <p:sldId id="266" r:id="rId86"/>
    <p:sldId id="267" r:id="rId87"/>
    <p:sldId id="268" r:id="rId88"/>
    <p:sldId id="269" r:id="rId89"/>
    <p:sldId id="270" r:id="rId90"/>
    <p:sldId id="271" r:id="rId91"/>
    <p:sldId id="272" r:id="rId9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Codec Pro ExtraBold" charset="1" panose="00000700000000000000"/>
      <p:regular r:id="rId16"/>
    </p:embeddedFont>
    <p:embeddedFont>
      <p:font typeface="Codec Pro ExtraBold Bold" charset="1" panose="000009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Poppins" charset="1" panose="00000500000000000000"/>
      <p:regular r:id="rId24"/>
    </p:embeddedFont>
    <p:embeddedFont>
      <p:font typeface="Poppins Bold" charset="1" panose="00000800000000000000"/>
      <p:regular r:id="rId25"/>
    </p:embeddedFont>
    <p:embeddedFont>
      <p:font typeface="Poppins Italics" charset="1" panose="00000500000000000000"/>
      <p:regular r:id="rId26"/>
    </p:embeddedFont>
    <p:embeddedFont>
      <p:font typeface="Poppins Bold Italics" charset="1" panose="00000800000000000000"/>
      <p:regular r:id="rId27"/>
    </p:embeddedFont>
    <p:embeddedFont>
      <p:font typeface="Poppins Thin" charset="1" panose="00000300000000000000"/>
      <p:regular r:id="rId28"/>
    </p:embeddedFont>
    <p:embeddedFont>
      <p:font typeface="Poppins Thin Italics" charset="1" panose="00000300000000000000"/>
      <p:regular r:id="rId29"/>
    </p:embeddedFont>
    <p:embeddedFont>
      <p:font typeface="Poppins Extra-Light" charset="1" panose="00000300000000000000"/>
      <p:regular r:id="rId30"/>
    </p:embeddedFont>
    <p:embeddedFont>
      <p:font typeface="Poppins Extra-Light Italics" charset="1" panose="00000300000000000000"/>
      <p:regular r:id="rId31"/>
    </p:embeddedFont>
    <p:embeddedFont>
      <p:font typeface="Poppins Light" charset="1" panose="00000400000000000000"/>
      <p:regular r:id="rId32"/>
    </p:embeddedFont>
    <p:embeddedFont>
      <p:font typeface="Poppins Light Italics" charset="1" panose="00000400000000000000"/>
      <p:regular r:id="rId33"/>
    </p:embeddedFont>
    <p:embeddedFont>
      <p:font typeface="Poppins Medium" charset="1" panose="00000600000000000000"/>
      <p:regular r:id="rId34"/>
    </p:embeddedFont>
    <p:embeddedFont>
      <p:font typeface="Poppins Medium Italics" charset="1" panose="00000600000000000000"/>
      <p:regular r:id="rId35"/>
    </p:embeddedFont>
    <p:embeddedFont>
      <p:font typeface="Poppins Semi-Bold" charset="1" panose="00000700000000000000"/>
      <p:regular r:id="rId36"/>
    </p:embeddedFont>
    <p:embeddedFont>
      <p:font typeface="Poppins Semi-Bold Italics" charset="1" panose="00000700000000000000"/>
      <p:regular r:id="rId37"/>
    </p:embeddedFont>
    <p:embeddedFont>
      <p:font typeface="Poppins Ultra-Bold" charset="1" panose="00000900000000000000"/>
      <p:regular r:id="rId38"/>
    </p:embeddedFont>
    <p:embeddedFont>
      <p:font typeface="Poppins Ultra-Bold Italics" charset="1" panose="00000900000000000000"/>
      <p:regular r:id="rId39"/>
    </p:embeddedFont>
    <p:embeddedFont>
      <p:font typeface="Poppins Heavy" charset="1" panose="00000A00000000000000"/>
      <p:regular r:id="rId40"/>
    </p:embeddedFont>
    <p:embeddedFont>
      <p:font typeface="Poppins Heavy Italics" charset="1" panose="00000A00000000000000"/>
      <p:regular r:id="rId41"/>
    </p:embeddedFont>
    <p:embeddedFont>
      <p:font typeface="Open Sauce" charset="1" panose="00000500000000000000"/>
      <p:regular r:id="rId42"/>
    </p:embeddedFont>
    <p:embeddedFont>
      <p:font typeface="Open Sauce Bold" charset="1" panose="00000800000000000000"/>
      <p:regular r:id="rId43"/>
    </p:embeddedFont>
    <p:embeddedFont>
      <p:font typeface="Open Sauce Italics" charset="1" panose="00000500000000000000"/>
      <p:regular r:id="rId44"/>
    </p:embeddedFont>
    <p:embeddedFont>
      <p:font typeface="Open Sauce Bold Italics" charset="1" panose="00000800000000000000"/>
      <p:regular r:id="rId45"/>
    </p:embeddedFont>
    <p:embeddedFont>
      <p:font typeface="Open Sauce Light" charset="1" panose="00000400000000000000"/>
      <p:regular r:id="rId46"/>
    </p:embeddedFont>
    <p:embeddedFont>
      <p:font typeface="Open Sauce Light Italics" charset="1" panose="00000400000000000000"/>
      <p:regular r:id="rId47"/>
    </p:embeddedFont>
    <p:embeddedFont>
      <p:font typeface="Open Sauce Medium" charset="1" panose="00000600000000000000"/>
      <p:regular r:id="rId48"/>
    </p:embeddedFont>
    <p:embeddedFont>
      <p:font typeface="Open Sauce Medium Italics" charset="1" panose="00000600000000000000"/>
      <p:regular r:id="rId49"/>
    </p:embeddedFont>
    <p:embeddedFont>
      <p:font typeface="Open Sauce Semi-Bold" charset="1" panose="00000700000000000000"/>
      <p:regular r:id="rId50"/>
    </p:embeddedFont>
    <p:embeddedFont>
      <p:font typeface="Open Sauce Semi-Bold Italics" charset="1" panose="00000700000000000000"/>
      <p:regular r:id="rId51"/>
    </p:embeddedFont>
    <p:embeddedFont>
      <p:font typeface="Open Sauce Heavy" charset="1" panose="00000A00000000000000"/>
      <p:regular r:id="rId52"/>
    </p:embeddedFont>
    <p:embeddedFont>
      <p:font typeface="Open Sauce Heavy Italics" charset="1" panose="00000A00000000000000"/>
      <p:regular r:id="rId53"/>
    </p:embeddedFont>
    <p:embeddedFont>
      <p:font typeface="Open Sans" charset="1" panose="020B0606030504020204"/>
      <p:regular r:id="rId54"/>
    </p:embeddedFont>
    <p:embeddedFont>
      <p:font typeface="Open Sans Bold" charset="1" panose="020B0806030504020204"/>
      <p:regular r:id="rId55"/>
    </p:embeddedFont>
    <p:embeddedFont>
      <p:font typeface="Open Sans Italics" charset="1" panose="020B0606030504020204"/>
      <p:regular r:id="rId56"/>
    </p:embeddedFont>
    <p:embeddedFont>
      <p:font typeface="Open Sans Bold Italics" charset="1" panose="020B0806030504020204"/>
      <p:regular r:id="rId57"/>
    </p:embeddedFont>
    <p:embeddedFont>
      <p:font typeface="Open Sans Light" charset="1" panose="020B0306030504020204"/>
      <p:regular r:id="rId58"/>
    </p:embeddedFont>
    <p:embeddedFont>
      <p:font typeface="Open Sans Light Italics" charset="1" panose="020B0306030504020204"/>
      <p:regular r:id="rId59"/>
    </p:embeddedFont>
    <p:embeddedFont>
      <p:font typeface="Open Sans Ultra-Bold" charset="1" panose="00000000000000000000"/>
      <p:regular r:id="rId60"/>
    </p:embeddedFont>
    <p:embeddedFont>
      <p:font typeface="Open Sans Ultra-Bold Italics" charset="1" panose="00000000000000000000"/>
      <p:regular r:id="rId61"/>
    </p:embeddedFont>
    <p:embeddedFont>
      <p:font typeface="Alegreya Sans" charset="1" panose="00000500000000000000"/>
      <p:regular r:id="rId62"/>
    </p:embeddedFont>
    <p:embeddedFont>
      <p:font typeface="Alegreya Sans Bold" charset="1" panose="00000800000000000000"/>
      <p:regular r:id="rId63"/>
    </p:embeddedFont>
    <p:embeddedFont>
      <p:font typeface="Alegreya Sans Italics" charset="1" panose="00000500000000000000"/>
      <p:regular r:id="rId64"/>
    </p:embeddedFont>
    <p:embeddedFont>
      <p:font typeface="Alegreya Sans Bold Italics" charset="1" panose="00000800000000000000"/>
      <p:regular r:id="rId65"/>
    </p:embeddedFont>
    <p:embeddedFont>
      <p:font typeface="Alegreya Sans Thin" charset="1" panose="00000300000000000000"/>
      <p:regular r:id="rId66"/>
    </p:embeddedFont>
    <p:embeddedFont>
      <p:font typeface="Alegreya Sans Thin Italics" charset="1" panose="00000300000000000000"/>
      <p:regular r:id="rId67"/>
    </p:embeddedFont>
    <p:embeddedFont>
      <p:font typeface="Alegreya Sans Light" charset="1" panose="00000400000000000000"/>
      <p:regular r:id="rId68"/>
    </p:embeddedFont>
    <p:embeddedFont>
      <p:font typeface="Alegreya Sans Light Italics" charset="1" panose="00000400000000000000"/>
      <p:regular r:id="rId69"/>
    </p:embeddedFont>
    <p:embeddedFont>
      <p:font typeface="Alegreya Sans Medium" charset="1" panose="00000600000000000000"/>
      <p:regular r:id="rId70"/>
    </p:embeddedFont>
    <p:embeddedFont>
      <p:font typeface="Alegreya Sans Medium Italics" charset="1" panose="00000600000000000000"/>
      <p:regular r:id="rId71"/>
    </p:embeddedFont>
    <p:embeddedFont>
      <p:font typeface="Alegreya Sans Ultra-Bold" charset="1" panose="00000900000000000000"/>
      <p:regular r:id="rId72"/>
    </p:embeddedFont>
    <p:embeddedFont>
      <p:font typeface="Alegreya Sans Ultra-Bold Italics" charset="1" panose="00000900000000000000"/>
      <p:regular r:id="rId73"/>
    </p:embeddedFont>
    <p:embeddedFont>
      <p:font typeface="Alegreya Sans Heavy" charset="1" panose="00000A00000000000000"/>
      <p:regular r:id="rId74"/>
    </p:embeddedFont>
    <p:embeddedFont>
      <p:font typeface="Alegreya Sans Heavy Italics" charset="1" panose="00000A00000000000000"/>
      <p:regular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slides/slide1.xml" Type="http://schemas.openxmlformats.org/officeDocument/2006/relationships/slide"/><Relationship Id="rId77" Target="slides/slide2.xml" Type="http://schemas.openxmlformats.org/officeDocument/2006/relationships/slide"/><Relationship Id="rId78" Target="slides/slide3.xml" Type="http://schemas.openxmlformats.org/officeDocument/2006/relationships/slide"/><Relationship Id="rId79" Target="slides/slide4.xml" Type="http://schemas.openxmlformats.org/officeDocument/2006/relationships/slide"/><Relationship Id="rId8" Target="fonts/font8.fntdata" Type="http://schemas.openxmlformats.org/officeDocument/2006/relationships/font"/><Relationship Id="rId80" Target="slides/slide5.xml" Type="http://schemas.openxmlformats.org/officeDocument/2006/relationships/slide"/><Relationship Id="rId81" Target="slides/slide6.xml" Type="http://schemas.openxmlformats.org/officeDocument/2006/relationships/slide"/><Relationship Id="rId82" Target="slides/slide7.xml" Type="http://schemas.openxmlformats.org/officeDocument/2006/relationships/slide"/><Relationship Id="rId83" Target="slides/slide8.xml" Type="http://schemas.openxmlformats.org/officeDocument/2006/relationships/slide"/><Relationship Id="rId84" Target="slides/slide9.xml" Type="http://schemas.openxmlformats.org/officeDocument/2006/relationships/slide"/><Relationship Id="rId85" Target="slides/slide10.xml" Type="http://schemas.openxmlformats.org/officeDocument/2006/relationships/slide"/><Relationship Id="rId86" Target="slides/slide11.xml" Type="http://schemas.openxmlformats.org/officeDocument/2006/relationships/slide"/><Relationship Id="rId87" Target="slides/slide12.xml" Type="http://schemas.openxmlformats.org/officeDocument/2006/relationships/slide"/><Relationship Id="rId88" Target="slides/slide13.xml" Type="http://schemas.openxmlformats.org/officeDocument/2006/relationships/slide"/><Relationship Id="rId89" Target="slides/slide14.xml" Type="http://schemas.openxmlformats.org/officeDocument/2006/relationships/slide"/><Relationship Id="rId9" Target="fonts/font9.fntdata" Type="http://schemas.openxmlformats.org/officeDocument/2006/relationships/font"/><Relationship Id="rId90" Target="slides/slide15.xml" Type="http://schemas.openxmlformats.org/officeDocument/2006/relationships/slide"/><Relationship Id="rId91" Target="slides/slide16.xml" Type="http://schemas.openxmlformats.org/officeDocument/2006/relationships/slide"/><Relationship Id="rId92" Target="slides/slide17.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1844908">
            <a:off x="12395032" y="1204893"/>
            <a:ext cx="7087456" cy="12470359"/>
            <a:chOff x="0" y="0"/>
            <a:chExt cx="660400" cy="1161972"/>
          </a:xfrm>
        </p:grpSpPr>
        <p:sp>
          <p:nvSpPr>
            <p:cNvPr name="Freeform 3" id="3"/>
            <p:cNvSpPr/>
            <p:nvPr/>
          </p:nvSpPr>
          <p:spPr>
            <a:xfrm flipH="false" flipV="false" rot="0">
              <a:off x="0" y="0"/>
              <a:ext cx="660400" cy="1161972"/>
            </a:xfrm>
            <a:custGeom>
              <a:avLst/>
              <a:gdLst/>
              <a:ahLst/>
              <a:cxnLst/>
              <a:rect r="r" b="b" t="t" l="l"/>
              <a:pathLst>
                <a:path h="1161972"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6258"/>
                  </a:cubicBezTo>
                  <a:lnTo>
                    <a:pt x="660400" y="1161972"/>
                  </a:lnTo>
                  <a:lnTo>
                    <a:pt x="0" y="1161972"/>
                  </a:lnTo>
                  <a:lnTo>
                    <a:pt x="0" y="336871"/>
                  </a:lnTo>
                  <a:cubicBezTo>
                    <a:pt x="1782" y="185660"/>
                    <a:pt x="93019" y="64045"/>
                    <a:pt x="220252" y="19070"/>
                  </a:cubicBezTo>
                  <a:close/>
                </a:path>
              </a:pathLst>
            </a:custGeom>
            <a:solidFill>
              <a:srgbClr val="E0B15E"/>
            </a:solidFill>
          </p:spPr>
        </p:sp>
        <p:sp>
          <p:nvSpPr>
            <p:cNvPr name="TextBox 4" id="4"/>
            <p:cNvSpPr txBox="true"/>
            <p:nvPr/>
          </p:nvSpPr>
          <p:spPr>
            <a:xfrm>
              <a:off x="0" y="98425"/>
              <a:ext cx="660400" cy="714375"/>
            </a:xfrm>
            <a:prstGeom prst="rect">
              <a:avLst/>
            </a:prstGeom>
          </p:spPr>
          <p:txBody>
            <a:bodyPr anchor="ctr" rtlCol="false" tIns="50800" lIns="50800" bIns="50800" rIns="50800"/>
            <a:lstStyle/>
            <a:p>
              <a:pPr algn="ctr">
                <a:lnSpc>
                  <a:spcPts val="2590"/>
                </a:lnSpc>
              </a:pPr>
            </a:p>
          </p:txBody>
        </p:sp>
      </p:grpSp>
      <p:grpSp>
        <p:nvGrpSpPr>
          <p:cNvPr name="Group 5" id="5"/>
          <p:cNvGrpSpPr>
            <a:grpSpLocks noChangeAspect="true"/>
          </p:cNvGrpSpPr>
          <p:nvPr/>
        </p:nvGrpSpPr>
        <p:grpSpPr>
          <a:xfrm rot="0">
            <a:off x="10730960" y="1364980"/>
            <a:ext cx="7557040" cy="7557040"/>
            <a:chOff x="0" y="0"/>
            <a:chExt cx="6350000" cy="6350000"/>
          </a:xfrm>
        </p:grpSpPr>
        <p:sp>
          <p:nvSpPr>
            <p:cNvPr name="Freeform 6" id="6"/>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36363" t="0" r="-36363" b="0"/>
              </a:stretch>
            </a:blipFill>
          </p:spPr>
        </p:sp>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AEB"/>
            </a:solidFill>
          </p:spPr>
        </p:sp>
      </p:grpSp>
      <p:grpSp>
        <p:nvGrpSpPr>
          <p:cNvPr name="Group 8" id="8"/>
          <p:cNvGrpSpPr/>
          <p:nvPr/>
        </p:nvGrpSpPr>
        <p:grpSpPr>
          <a:xfrm rot="0">
            <a:off x="-808019" y="8563205"/>
            <a:ext cx="3086100" cy="3086100"/>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a:ln>
              <a:noFill/>
            </a:ln>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11" id="11"/>
          <p:cNvGrpSpPr/>
          <p:nvPr/>
        </p:nvGrpSpPr>
        <p:grpSpPr>
          <a:xfrm rot="0">
            <a:off x="5146139" y="-572397"/>
            <a:ext cx="1144795" cy="1144795"/>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a:ln>
              <a:noFill/>
            </a:ln>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14" id="14"/>
          <p:cNvGrpSpPr/>
          <p:nvPr/>
        </p:nvGrpSpPr>
        <p:grpSpPr>
          <a:xfrm rot="0">
            <a:off x="16707776" y="230133"/>
            <a:ext cx="684529" cy="684529"/>
            <a:chOff x="0" y="0"/>
            <a:chExt cx="812800" cy="812800"/>
          </a:xfrm>
        </p:grpSpPr>
        <p:sp>
          <p:nvSpPr>
            <p:cNvPr name="Freeform 15" id="1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a:ln>
              <a:noFill/>
            </a:ln>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TextBox 17" id="17"/>
          <p:cNvSpPr txBox="true"/>
          <p:nvPr/>
        </p:nvSpPr>
        <p:spPr>
          <a:xfrm rot="0">
            <a:off x="1872905" y="8013994"/>
            <a:ext cx="8312005" cy="506790"/>
          </a:xfrm>
          <a:prstGeom prst="rect">
            <a:avLst/>
          </a:prstGeom>
        </p:spPr>
        <p:txBody>
          <a:bodyPr anchor="t" rtlCol="false" tIns="0" lIns="0" bIns="0" rIns="0">
            <a:spAutoFit/>
          </a:bodyPr>
          <a:lstStyle/>
          <a:p>
            <a:pPr>
              <a:lnSpc>
                <a:spcPts val="4159"/>
              </a:lnSpc>
            </a:pPr>
            <a:r>
              <a:rPr lang="en-US" sz="2970">
                <a:solidFill>
                  <a:srgbClr val="000000"/>
                </a:solidFill>
                <a:latin typeface="DM Sans"/>
              </a:rPr>
              <a:t>Presented by: Ipsita Kundu</a:t>
            </a:r>
          </a:p>
        </p:txBody>
      </p:sp>
      <p:sp>
        <p:nvSpPr>
          <p:cNvPr name="TextBox 18" id="18"/>
          <p:cNvSpPr txBox="true"/>
          <p:nvPr/>
        </p:nvSpPr>
        <p:spPr>
          <a:xfrm rot="0">
            <a:off x="1028700" y="1710042"/>
            <a:ext cx="8676648" cy="4486275"/>
          </a:xfrm>
          <a:prstGeom prst="rect">
            <a:avLst/>
          </a:prstGeom>
        </p:spPr>
        <p:txBody>
          <a:bodyPr anchor="t" rtlCol="false" tIns="0" lIns="0" bIns="0" rIns="0">
            <a:spAutoFit/>
          </a:bodyPr>
          <a:lstStyle/>
          <a:p>
            <a:pPr>
              <a:lnSpc>
                <a:spcPts val="8884"/>
              </a:lnSpc>
            </a:pPr>
            <a:r>
              <a:rPr lang="en-US" sz="7403">
                <a:solidFill>
                  <a:srgbClr val="2B1511"/>
                </a:solidFill>
                <a:latin typeface="Canva Sans Bold"/>
              </a:rPr>
              <a:t>CUSTOMER SEGMENTATION USING K-MEANS CLUSTERING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BBA9C"/>
        </a:solidFill>
      </p:bgPr>
    </p:bg>
    <p:spTree>
      <p:nvGrpSpPr>
        <p:cNvPr id="1" name=""/>
        <p:cNvGrpSpPr/>
        <p:nvPr/>
      </p:nvGrpSpPr>
      <p:grpSpPr>
        <a:xfrm>
          <a:off x="0" y="0"/>
          <a:ext cx="0" cy="0"/>
          <a:chOff x="0" y="0"/>
          <a:chExt cx="0" cy="0"/>
        </a:xfrm>
      </p:grpSpPr>
      <p:grpSp>
        <p:nvGrpSpPr>
          <p:cNvPr name="Group 2" id="2"/>
          <p:cNvGrpSpPr/>
          <p:nvPr/>
        </p:nvGrpSpPr>
        <p:grpSpPr>
          <a:xfrm rot="0">
            <a:off x="204223" y="2801029"/>
            <a:ext cx="10799535" cy="6917646"/>
            <a:chOff x="0" y="0"/>
            <a:chExt cx="2202033" cy="1410513"/>
          </a:xfrm>
        </p:grpSpPr>
        <p:sp>
          <p:nvSpPr>
            <p:cNvPr name="Freeform 3" id="3"/>
            <p:cNvSpPr/>
            <p:nvPr/>
          </p:nvSpPr>
          <p:spPr>
            <a:xfrm flipH="false" flipV="false" rot="0">
              <a:off x="0" y="0"/>
              <a:ext cx="2202033" cy="1410513"/>
            </a:xfrm>
            <a:custGeom>
              <a:avLst/>
              <a:gdLst/>
              <a:ahLst/>
              <a:cxnLst/>
              <a:rect r="r" b="b" t="t" l="l"/>
              <a:pathLst>
                <a:path h="1410513" w="2202033">
                  <a:moveTo>
                    <a:pt x="0" y="0"/>
                  </a:moveTo>
                  <a:lnTo>
                    <a:pt x="2202033" y="0"/>
                  </a:lnTo>
                  <a:lnTo>
                    <a:pt x="2202033" y="1410513"/>
                  </a:lnTo>
                  <a:lnTo>
                    <a:pt x="0" y="1410513"/>
                  </a:lnTo>
                  <a:close/>
                </a:path>
              </a:pathLst>
            </a:custGeom>
            <a:solidFill>
              <a:srgbClr val="E0B15E"/>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9379589" y="3907173"/>
            <a:ext cx="8717911" cy="5047212"/>
          </a:xfrm>
          <a:custGeom>
            <a:avLst/>
            <a:gdLst/>
            <a:ahLst/>
            <a:cxnLst/>
            <a:rect r="r" b="b" t="t" l="l"/>
            <a:pathLst>
              <a:path h="5047212" w="8717911">
                <a:moveTo>
                  <a:pt x="0" y="0"/>
                </a:moveTo>
                <a:lnTo>
                  <a:pt x="8717911" y="0"/>
                </a:lnTo>
                <a:lnTo>
                  <a:pt x="8717911" y="5047212"/>
                </a:lnTo>
                <a:lnTo>
                  <a:pt x="0" y="5047212"/>
                </a:lnTo>
                <a:lnTo>
                  <a:pt x="0" y="0"/>
                </a:lnTo>
                <a:close/>
              </a:path>
            </a:pathLst>
          </a:custGeom>
          <a:blipFill>
            <a:blip r:embed="rId2"/>
            <a:stretch>
              <a:fillRect l="0" t="0" r="0" b="0"/>
            </a:stretch>
          </a:blipFill>
        </p:spPr>
      </p:sp>
      <p:sp>
        <p:nvSpPr>
          <p:cNvPr name="TextBox 6" id="6"/>
          <p:cNvSpPr txBox="true"/>
          <p:nvPr/>
        </p:nvSpPr>
        <p:spPr>
          <a:xfrm rot="0">
            <a:off x="8147477" y="714375"/>
            <a:ext cx="8928981" cy="1565954"/>
          </a:xfrm>
          <a:prstGeom prst="rect">
            <a:avLst/>
          </a:prstGeom>
        </p:spPr>
        <p:txBody>
          <a:bodyPr anchor="t" rtlCol="false" tIns="0" lIns="0" bIns="0" rIns="0">
            <a:spAutoFit/>
          </a:bodyPr>
          <a:lstStyle/>
          <a:p>
            <a:pPr>
              <a:lnSpc>
                <a:spcPts val="5941"/>
              </a:lnSpc>
            </a:pPr>
            <a:r>
              <a:rPr lang="en-US" sz="6601">
                <a:solidFill>
                  <a:srgbClr val="2B1511"/>
                </a:solidFill>
                <a:latin typeface="Canva Sans Bold"/>
              </a:rPr>
              <a:t>Description of the data</a:t>
            </a:r>
          </a:p>
        </p:txBody>
      </p:sp>
      <p:sp>
        <p:nvSpPr>
          <p:cNvPr name="TextBox 7" id="7"/>
          <p:cNvSpPr txBox="true"/>
          <p:nvPr/>
        </p:nvSpPr>
        <p:spPr>
          <a:xfrm rot="0">
            <a:off x="408687" y="3964323"/>
            <a:ext cx="8131316" cy="2839493"/>
          </a:xfrm>
          <a:prstGeom prst="rect">
            <a:avLst/>
          </a:prstGeom>
        </p:spPr>
        <p:txBody>
          <a:bodyPr anchor="t" rtlCol="false" tIns="0" lIns="0" bIns="0" rIns="0">
            <a:spAutoFit/>
          </a:bodyPr>
          <a:lstStyle/>
          <a:p>
            <a:pPr algn="just" marL="594955" indent="-297478" lvl="1">
              <a:lnSpc>
                <a:spcPts val="2755"/>
              </a:lnSpc>
              <a:buFont typeface="Arial"/>
              <a:buChar char="•"/>
            </a:pPr>
            <a:r>
              <a:rPr lang="en-US" sz="2755" spc="137">
                <a:solidFill>
                  <a:srgbClr val="2B1511"/>
                </a:solidFill>
                <a:latin typeface="DM Sans"/>
              </a:rPr>
              <a:t>#df.describe()</a:t>
            </a:r>
          </a:p>
          <a:p>
            <a:pPr algn="just">
              <a:lnSpc>
                <a:spcPts val="2755"/>
              </a:lnSpc>
            </a:pPr>
          </a:p>
          <a:p>
            <a:pPr algn="just" marL="594955" indent="-297478" lvl="1">
              <a:lnSpc>
                <a:spcPts val="2755"/>
              </a:lnSpc>
              <a:buFont typeface="Arial"/>
              <a:buChar char="•"/>
            </a:pPr>
            <a:r>
              <a:rPr lang="en-US" sz="2755" spc="137">
                <a:solidFill>
                  <a:srgbClr val="2B1511"/>
                </a:solidFill>
                <a:latin typeface="DM Sans"/>
              </a:rPr>
              <a:t>It describes about the count which counts the no of rows in it, mean of the columns, standard deviations, maximum and minimum and percentiles etc.</a:t>
            </a:r>
          </a:p>
          <a:p>
            <a:pPr algn="just">
              <a:lnSpc>
                <a:spcPts val="2937"/>
              </a:lnSpc>
            </a:pPr>
          </a:p>
          <a:p>
            <a:pPr algn="r">
              <a:lnSpc>
                <a:spcPts val="2937"/>
              </a:lnSpc>
            </a:pPr>
          </a:p>
        </p:txBody>
      </p:sp>
      <p:sp>
        <p:nvSpPr>
          <p:cNvPr name="TextBox 8" id="8"/>
          <p:cNvSpPr txBox="true"/>
          <p:nvPr/>
        </p:nvSpPr>
        <p:spPr>
          <a:xfrm rot="5400000">
            <a:off x="15254742" y="7104536"/>
            <a:ext cx="3975479" cy="332049"/>
          </a:xfrm>
          <a:prstGeom prst="rect">
            <a:avLst/>
          </a:prstGeom>
        </p:spPr>
        <p:txBody>
          <a:bodyPr anchor="t" rtlCol="false" tIns="0" lIns="0" bIns="0" rIns="0">
            <a:spAutoFit/>
          </a:bodyPr>
          <a:lstStyle/>
          <a:p>
            <a:pPr algn="r">
              <a:lnSpc>
                <a:spcPts val="2199"/>
              </a:lnSpc>
            </a:pPr>
            <a:r>
              <a:rPr lang="en-US" sz="2199" spc="109">
                <a:solidFill>
                  <a:srgbClr val="57622F"/>
                </a:solidFill>
                <a:latin typeface="Alegreya Sans Italics"/>
              </a:rPr>
              <a:t>www.reallygreatsite.com</a:t>
            </a:r>
          </a:p>
        </p:txBody>
      </p:sp>
      <p:grpSp>
        <p:nvGrpSpPr>
          <p:cNvPr name="Group 9" id="9"/>
          <p:cNvGrpSpPr/>
          <p:nvPr/>
        </p:nvGrpSpPr>
        <p:grpSpPr>
          <a:xfrm rot="0">
            <a:off x="-493077" y="-493077"/>
            <a:ext cx="1521777" cy="1521777"/>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0A2"/>
            </a:solidFill>
            <a:ln>
              <a:noFill/>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DF5"/>
        </a:solidFill>
      </p:bgPr>
    </p:bg>
    <p:spTree>
      <p:nvGrpSpPr>
        <p:cNvPr id="1" name=""/>
        <p:cNvGrpSpPr/>
        <p:nvPr/>
      </p:nvGrpSpPr>
      <p:grpSpPr>
        <a:xfrm>
          <a:off x="0" y="0"/>
          <a:ext cx="0" cy="0"/>
          <a:chOff x="0" y="0"/>
          <a:chExt cx="0" cy="0"/>
        </a:xfrm>
      </p:grpSpPr>
      <p:grpSp>
        <p:nvGrpSpPr>
          <p:cNvPr name="Group 2" id="2"/>
          <p:cNvGrpSpPr/>
          <p:nvPr/>
        </p:nvGrpSpPr>
        <p:grpSpPr>
          <a:xfrm rot="0">
            <a:off x="10769362" y="8619245"/>
            <a:ext cx="7557853" cy="1667755"/>
            <a:chOff x="0" y="0"/>
            <a:chExt cx="1541052" cy="340057"/>
          </a:xfrm>
        </p:grpSpPr>
        <p:sp>
          <p:nvSpPr>
            <p:cNvPr name="Freeform 3" id="3"/>
            <p:cNvSpPr/>
            <p:nvPr/>
          </p:nvSpPr>
          <p:spPr>
            <a:xfrm flipH="false" flipV="false" rot="0">
              <a:off x="0" y="0"/>
              <a:ext cx="1541052" cy="340057"/>
            </a:xfrm>
            <a:custGeom>
              <a:avLst/>
              <a:gdLst/>
              <a:ahLst/>
              <a:cxnLst/>
              <a:rect r="r" b="b" t="t" l="l"/>
              <a:pathLst>
                <a:path h="340057" w="1541052">
                  <a:moveTo>
                    <a:pt x="0" y="0"/>
                  </a:moveTo>
                  <a:lnTo>
                    <a:pt x="1541052" y="0"/>
                  </a:lnTo>
                  <a:lnTo>
                    <a:pt x="1541052" y="340057"/>
                  </a:lnTo>
                  <a:lnTo>
                    <a:pt x="0" y="340057"/>
                  </a:lnTo>
                  <a:close/>
                </a:path>
              </a:pathLst>
            </a:custGeom>
            <a:solidFill>
              <a:srgbClr val="A44F3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8325930" cy="1707782"/>
            <a:chOff x="0" y="0"/>
            <a:chExt cx="1697663" cy="348218"/>
          </a:xfrm>
        </p:grpSpPr>
        <p:sp>
          <p:nvSpPr>
            <p:cNvPr name="Freeform 6" id="6"/>
            <p:cNvSpPr/>
            <p:nvPr/>
          </p:nvSpPr>
          <p:spPr>
            <a:xfrm flipH="false" flipV="false" rot="0">
              <a:off x="0" y="0"/>
              <a:ext cx="1697663" cy="348218"/>
            </a:xfrm>
            <a:custGeom>
              <a:avLst/>
              <a:gdLst/>
              <a:ahLst/>
              <a:cxnLst/>
              <a:rect r="r" b="b" t="t" l="l"/>
              <a:pathLst>
                <a:path h="348218" w="1697663">
                  <a:moveTo>
                    <a:pt x="0" y="0"/>
                  </a:moveTo>
                  <a:lnTo>
                    <a:pt x="1697663" y="0"/>
                  </a:lnTo>
                  <a:lnTo>
                    <a:pt x="1697663" y="348218"/>
                  </a:lnTo>
                  <a:lnTo>
                    <a:pt x="0" y="348218"/>
                  </a:lnTo>
                  <a:close/>
                </a:path>
              </a:pathLst>
            </a:custGeom>
            <a:solidFill>
              <a:srgbClr val="E0B15E"/>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0" y="5072862"/>
            <a:ext cx="9754680" cy="5214138"/>
          </a:xfrm>
          <a:custGeom>
            <a:avLst/>
            <a:gdLst/>
            <a:ahLst/>
            <a:cxnLst/>
            <a:rect r="r" b="b" t="t" l="l"/>
            <a:pathLst>
              <a:path h="5214138" w="9754680">
                <a:moveTo>
                  <a:pt x="0" y="0"/>
                </a:moveTo>
                <a:lnTo>
                  <a:pt x="9754680" y="0"/>
                </a:lnTo>
                <a:lnTo>
                  <a:pt x="9754680" y="5214138"/>
                </a:lnTo>
                <a:lnTo>
                  <a:pt x="0" y="5214138"/>
                </a:lnTo>
                <a:lnTo>
                  <a:pt x="0" y="0"/>
                </a:lnTo>
                <a:close/>
              </a:path>
            </a:pathLst>
          </a:custGeom>
          <a:blipFill>
            <a:blip r:embed="rId2"/>
            <a:stretch>
              <a:fillRect l="0" t="0" r="0" b="0"/>
            </a:stretch>
          </a:blipFill>
        </p:spPr>
      </p:sp>
      <p:sp>
        <p:nvSpPr>
          <p:cNvPr name="Freeform 9" id="9"/>
          <p:cNvSpPr/>
          <p:nvPr/>
        </p:nvSpPr>
        <p:spPr>
          <a:xfrm flipH="false" flipV="false" rot="0">
            <a:off x="8205971" y="1778374"/>
            <a:ext cx="10073667" cy="3365126"/>
          </a:xfrm>
          <a:custGeom>
            <a:avLst/>
            <a:gdLst/>
            <a:ahLst/>
            <a:cxnLst/>
            <a:rect r="r" b="b" t="t" l="l"/>
            <a:pathLst>
              <a:path h="3365126" w="10073667">
                <a:moveTo>
                  <a:pt x="0" y="0"/>
                </a:moveTo>
                <a:lnTo>
                  <a:pt x="10073667" y="0"/>
                </a:lnTo>
                <a:lnTo>
                  <a:pt x="10073667" y="3365126"/>
                </a:lnTo>
                <a:lnTo>
                  <a:pt x="0" y="3365126"/>
                </a:lnTo>
                <a:lnTo>
                  <a:pt x="0" y="0"/>
                </a:lnTo>
                <a:close/>
              </a:path>
            </a:pathLst>
          </a:custGeom>
          <a:blipFill>
            <a:blip r:embed="rId3"/>
            <a:stretch>
              <a:fillRect l="0" t="0" r="0" b="0"/>
            </a:stretch>
          </a:blipFill>
        </p:spPr>
      </p:sp>
      <p:sp>
        <p:nvSpPr>
          <p:cNvPr name="TextBox 10" id="10"/>
          <p:cNvSpPr txBox="true"/>
          <p:nvPr/>
        </p:nvSpPr>
        <p:spPr>
          <a:xfrm rot="0">
            <a:off x="465090" y="497597"/>
            <a:ext cx="8678910" cy="720134"/>
          </a:xfrm>
          <a:prstGeom prst="rect">
            <a:avLst/>
          </a:prstGeom>
        </p:spPr>
        <p:txBody>
          <a:bodyPr anchor="t" rtlCol="false" tIns="0" lIns="0" bIns="0" rIns="0">
            <a:spAutoFit/>
          </a:bodyPr>
          <a:lstStyle/>
          <a:p>
            <a:pPr>
              <a:lnSpc>
                <a:spcPts val="5311"/>
              </a:lnSpc>
            </a:pPr>
            <a:r>
              <a:rPr lang="en-US" sz="5901">
                <a:solidFill>
                  <a:srgbClr val="2B1511"/>
                </a:solidFill>
                <a:latin typeface="Canva Sans Bold"/>
              </a:rPr>
              <a:t>Gender plot Analysis</a:t>
            </a:r>
          </a:p>
        </p:txBody>
      </p:sp>
      <p:sp>
        <p:nvSpPr>
          <p:cNvPr name="TextBox 11" id="11"/>
          <p:cNvSpPr txBox="true"/>
          <p:nvPr/>
        </p:nvSpPr>
        <p:spPr>
          <a:xfrm rot="0">
            <a:off x="1512840" y="2860415"/>
            <a:ext cx="7426649" cy="1002665"/>
          </a:xfrm>
          <a:prstGeom prst="rect">
            <a:avLst/>
          </a:prstGeom>
        </p:spPr>
        <p:txBody>
          <a:bodyPr anchor="t" rtlCol="false" tIns="0" lIns="0" bIns="0" rIns="0">
            <a:spAutoFit/>
          </a:bodyPr>
          <a:lstStyle/>
          <a:p>
            <a:pPr>
              <a:lnSpc>
                <a:spcPts val="3640"/>
              </a:lnSpc>
            </a:pPr>
            <a:r>
              <a:rPr lang="en-US" sz="2600">
                <a:solidFill>
                  <a:srgbClr val="2B1511"/>
                </a:solidFill>
                <a:latin typeface="Canva Sans Bold"/>
              </a:rPr>
              <a:t>Here it overview the gender analysis</a:t>
            </a:r>
          </a:p>
          <a:p>
            <a:pPr>
              <a:lnSpc>
                <a:spcPts val="4480"/>
              </a:lnSpc>
            </a:pPr>
          </a:p>
        </p:txBody>
      </p:sp>
      <p:sp>
        <p:nvSpPr>
          <p:cNvPr name="TextBox 12" id="12"/>
          <p:cNvSpPr txBox="true"/>
          <p:nvPr/>
        </p:nvSpPr>
        <p:spPr>
          <a:xfrm rot="0">
            <a:off x="9754680" y="5800331"/>
            <a:ext cx="8524958" cy="3776647"/>
          </a:xfrm>
          <a:prstGeom prst="rect">
            <a:avLst/>
          </a:prstGeom>
        </p:spPr>
        <p:txBody>
          <a:bodyPr anchor="t" rtlCol="false" tIns="0" lIns="0" bIns="0" rIns="0">
            <a:spAutoFit/>
          </a:bodyPr>
          <a:lstStyle/>
          <a:p>
            <a:pPr>
              <a:lnSpc>
                <a:spcPts val="3674"/>
              </a:lnSpc>
            </a:pPr>
            <a:r>
              <a:rPr lang="en-US" sz="2624">
                <a:solidFill>
                  <a:srgbClr val="000000"/>
                </a:solidFill>
                <a:latin typeface="DM Sans Bold"/>
              </a:rPr>
              <a:t>So we label the x-axis as Gender and y-axix as Count and we plot it by using barplot.</a:t>
            </a:r>
          </a:p>
          <a:p>
            <a:pPr>
              <a:lnSpc>
                <a:spcPts val="3674"/>
              </a:lnSpc>
            </a:pPr>
            <a:r>
              <a:rPr lang="en-US" sz="2624">
                <a:solidFill>
                  <a:srgbClr val="000000"/>
                </a:solidFill>
                <a:latin typeface="DM Sans Bold"/>
              </a:rPr>
              <a:t>From the plot we will conclued that the there are more female customers than the male customers i.e female customers are more than 100 whereas male customers are nearly 80.</a:t>
            </a:r>
          </a:p>
          <a:p>
            <a:pPr>
              <a:lnSpc>
                <a:spcPts val="4202"/>
              </a:lnSpc>
            </a:pPr>
          </a:p>
          <a:p>
            <a:pPr>
              <a:lnSpc>
                <a:spcPts val="4202"/>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DF5"/>
        </a:solidFill>
      </p:bgPr>
    </p:bg>
    <p:spTree>
      <p:nvGrpSpPr>
        <p:cNvPr id="1" name=""/>
        <p:cNvGrpSpPr/>
        <p:nvPr/>
      </p:nvGrpSpPr>
      <p:grpSpPr>
        <a:xfrm>
          <a:off x="0" y="0"/>
          <a:ext cx="0" cy="0"/>
          <a:chOff x="0" y="0"/>
          <a:chExt cx="0" cy="0"/>
        </a:xfrm>
      </p:grpSpPr>
      <p:grpSp>
        <p:nvGrpSpPr>
          <p:cNvPr name="Group 2" id="2"/>
          <p:cNvGrpSpPr/>
          <p:nvPr/>
        </p:nvGrpSpPr>
        <p:grpSpPr>
          <a:xfrm rot="0">
            <a:off x="10769362" y="8619245"/>
            <a:ext cx="7557853" cy="1667755"/>
            <a:chOff x="0" y="0"/>
            <a:chExt cx="1541052" cy="340057"/>
          </a:xfrm>
        </p:grpSpPr>
        <p:sp>
          <p:nvSpPr>
            <p:cNvPr name="Freeform 3" id="3"/>
            <p:cNvSpPr/>
            <p:nvPr/>
          </p:nvSpPr>
          <p:spPr>
            <a:xfrm flipH="false" flipV="false" rot="0">
              <a:off x="0" y="0"/>
              <a:ext cx="1541052" cy="340057"/>
            </a:xfrm>
            <a:custGeom>
              <a:avLst/>
              <a:gdLst/>
              <a:ahLst/>
              <a:cxnLst/>
              <a:rect r="r" b="b" t="t" l="l"/>
              <a:pathLst>
                <a:path h="340057" w="1541052">
                  <a:moveTo>
                    <a:pt x="0" y="0"/>
                  </a:moveTo>
                  <a:lnTo>
                    <a:pt x="1541052" y="0"/>
                  </a:lnTo>
                  <a:lnTo>
                    <a:pt x="1541052" y="340057"/>
                  </a:lnTo>
                  <a:lnTo>
                    <a:pt x="0" y="340057"/>
                  </a:lnTo>
                  <a:close/>
                </a:path>
              </a:pathLst>
            </a:custGeom>
            <a:solidFill>
              <a:srgbClr val="A44F3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8325930" cy="1707782"/>
            <a:chOff x="0" y="0"/>
            <a:chExt cx="1697663" cy="348218"/>
          </a:xfrm>
        </p:grpSpPr>
        <p:sp>
          <p:nvSpPr>
            <p:cNvPr name="Freeform 6" id="6"/>
            <p:cNvSpPr/>
            <p:nvPr/>
          </p:nvSpPr>
          <p:spPr>
            <a:xfrm flipH="false" flipV="false" rot="0">
              <a:off x="0" y="0"/>
              <a:ext cx="1697663" cy="348218"/>
            </a:xfrm>
            <a:custGeom>
              <a:avLst/>
              <a:gdLst/>
              <a:ahLst/>
              <a:cxnLst/>
              <a:rect r="r" b="b" t="t" l="l"/>
              <a:pathLst>
                <a:path h="348218" w="1697663">
                  <a:moveTo>
                    <a:pt x="0" y="0"/>
                  </a:moveTo>
                  <a:lnTo>
                    <a:pt x="1697663" y="0"/>
                  </a:lnTo>
                  <a:lnTo>
                    <a:pt x="1697663" y="348218"/>
                  </a:lnTo>
                  <a:lnTo>
                    <a:pt x="0" y="348218"/>
                  </a:lnTo>
                  <a:close/>
                </a:path>
              </a:pathLst>
            </a:custGeom>
            <a:solidFill>
              <a:srgbClr val="E0B15E"/>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8556698" y="357181"/>
            <a:ext cx="9722940" cy="4380387"/>
          </a:xfrm>
          <a:custGeom>
            <a:avLst/>
            <a:gdLst/>
            <a:ahLst/>
            <a:cxnLst/>
            <a:rect r="r" b="b" t="t" l="l"/>
            <a:pathLst>
              <a:path h="4380387" w="9722940">
                <a:moveTo>
                  <a:pt x="0" y="0"/>
                </a:moveTo>
                <a:lnTo>
                  <a:pt x="9722940" y="0"/>
                </a:lnTo>
                <a:lnTo>
                  <a:pt x="9722940" y="4380387"/>
                </a:lnTo>
                <a:lnTo>
                  <a:pt x="0" y="4380387"/>
                </a:lnTo>
                <a:lnTo>
                  <a:pt x="0" y="0"/>
                </a:lnTo>
                <a:close/>
              </a:path>
            </a:pathLst>
          </a:custGeom>
          <a:blipFill>
            <a:blip r:embed="rId2"/>
            <a:stretch>
              <a:fillRect l="0" t="0" r="0" b="0"/>
            </a:stretch>
          </a:blipFill>
        </p:spPr>
      </p:sp>
      <p:sp>
        <p:nvSpPr>
          <p:cNvPr name="Freeform 9" id="9"/>
          <p:cNvSpPr/>
          <p:nvPr/>
        </p:nvSpPr>
        <p:spPr>
          <a:xfrm flipH="false" flipV="false" rot="0">
            <a:off x="0" y="4737568"/>
            <a:ext cx="9914676" cy="5549432"/>
          </a:xfrm>
          <a:custGeom>
            <a:avLst/>
            <a:gdLst/>
            <a:ahLst/>
            <a:cxnLst/>
            <a:rect r="r" b="b" t="t" l="l"/>
            <a:pathLst>
              <a:path h="5549432" w="9914676">
                <a:moveTo>
                  <a:pt x="0" y="0"/>
                </a:moveTo>
                <a:lnTo>
                  <a:pt x="9914676" y="0"/>
                </a:lnTo>
                <a:lnTo>
                  <a:pt x="9914676" y="5549432"/>
                </a:lnTo>
                <a:lnTo>
                  <a:pt x="0" y="5549432"/>
                </a:lnTo>
                <a:lnTo>
                  <a:pt x="0" y="0"/>
                </a:lnTo>
                <a:close/>
              </a:path>
            </a:pathLst>
          </a:custGeom>
          <a:blipFill>
            <a:blip r:embed="rId3"/>
            <a:stretch>
              <a:fillRect l="0" t="0" r="0" b="0"/>
            </a:stretch>
          </a:blipFill>
        </p:spPr>
      </p:sp>
      <p:sp>
        <p:nvSpPr>
          <p:cNvPr name="TextBox 10" id="10"/>
          <p:cNvSpPr txBox="true"/>
          <p:nvPr/>
        </p:nvSpPr>
        <p:spPr>
          <a:xfrm rot="0">
            <a:off x="465090" y="497597"/>
            <a:ext cx="8678910" cy="720134"/>
          </a:xfrm>
          <a:prstGeom prst="rect">
            <a:avLst/>
          </a:prstGeom>
        </p:spPr>
        <p:txBody>
          <a:bodyPr anchor="t" rtlCol="false" tIns="0" lIns="0" bIns="0" rIns="0">
            <a:spAutoFit/>
          </a:bodyPr>
          <a:lstStyle/>
          <a:p>
            <a:pPr>
              <a:lnSpc>
                <a:spcPts val="5311"/>
              </a:lnSpc>
            </a:pPr>
            <a:r>
              <a:rPr lang="en-US" sz="5901">
                <a:solidFill>
                  <a:srgbClr val="2B1511"/>
                </a:solidFill>
                <a:latin typeface="Canva Sans Bold"/>
              </a:rPr>
              <a:t>Age plot Analysis</a:t>
            </a:r>
          </a:p>
        </p:txBody>
      </p:sp>
      <p:sp>
        <p:nvSpPr>
          <p:cNvPr name="TextBox 11" id="11"/>
          <p:cNvSpPr txBox="true"/>
          <p:nvPr/>
        </p:nvSpPr>
        <p:spPr>
          <a:xfrm rot="0">
            <a:off x="899281" y="2644190"/>
            <a:ext cx="7426649" cy="905510"/>
          </a:xfrm>
          <a:prstGeom prst="rect">
            <a:avLst/>
          </a:prstGeom>
        </p:spPr>
        <p:txBody>
          <a:bodyPr anchor="t" rtlCol="false" tIns="0" lIns="0" bIns="0" rIns="0">
            <a:spAutoFit/>
          </a:bodyPr>
          <a:lstStyle/>
          <a:p>
            <a:pPr>
              <a:lnSpc>
                <a:spcPts val="3640"/>
              </a:lnSpc>
            </a:pPr>
            <a:r>
              <a:rPr lang="en-US" sz="2600">
                <a:solidFill>
                  <a:srgbClr val="2B1511"/>
                </a:solidFill>
                <a:latin typeface="Canva Sans Bold"/>
              </a:rPr>
              <a:t>We will use distplot for the distribution of age of the customers. </a:t>
            </a:r>
          </a:p>
        </p:txBody>
      </p:sp>
      <p:sp>
        <p:nvSpPr>
          <p:cNvPr name="TextBox 12" id="12"/>
          <p:cNvSpPr txBox="true"/>
          <p:nvPr/>
        </p:nvSpPr>
        <p:spPr>
          <a:xfrm rot="0">
            <a:off x="9754680" y="5800331"/>
            <a:ext cx="8524958" cy="3776647"/>
          </a:xfrm>
          <a:prstGeom prst="rect">
            <a:avLst/>
          </a:prstGeom>
        </p:spPr>
        <p:txBody>
          <a:bodyPr anchor="t" rtlCol="false" tIns="0" lIns="0" bIns="0" rIns="0">
            <a:spAutoFit/>
          </a:bodyPr>
          <a:lstStyle/>
          <a:p>
            <a:pPr>
              <a:lnSpc>
                <a:spcPts val="3674"/>
              </a:lnSpc>
            </a:pPr>
            <a:r>
              <a:rPr lang="en-US" sz="2624">
                <a:solidFill>
                  <a:srgbClr val="000000"/>
                </a:solidFill>
                <a:latin typeface="DM Sans Bold"/>
              </a:rPr>
              <a:t>So we label X-axis as range of age and y-axis as count.</a:t>
            </a:r>
          </a:p>
          <a:p>
            <a:pPr>
              <a:lnSpc>
                <a:spcPts val="3674"/>
              </a:lnSpc>
            </a:pPr>
            <a:r>
              <a:rPr lang="en-US" sz="2624">
                <a:solidFill>
                  <a:srgbClr val="000000"/>
                </a:solidFill>
                <a:latin typeface="DM Sans Bold"/>
              </a:rPr>
              <a:t>From the plot, it varies the age from nearly 20 to 70. it is evident that the age of the customers between 30 - 40 are more, then after 20-30 etc.</a:t>
            </a:r>
          </a:p>
          <a:p>
            <a:pPr>
              <a:lnSpc>
                <a:spcPts val="3674"/>
              </a:lnSpc>
            </a:pPr>
          </a:p>
          <a:p>
            <a:pPr>
              <a:lnSpc>
                <a:spcPts val="4202"/>
              </a:lnSpc>
            </a:pPr>
          </a:p>
          <a:p>
            <a:pPr>
              <a:lnSpc>
                <a:spcPts val="4202"/>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CEF"/>
        </a:solidFill>
      </p:bgPr>
    </p:bg>
    <p:spTree>
      <p:nvGrpSpPr>
        <p:cNvPr id="1" name=""/>
        <p:cNvGrpSpPr/>
        <p:nvPr/>
      </p:nvGrpSpPr>
      <p:grpSpPr>
        <a:xfrm>
          <a:off x="0" y="0"/>
          <a:ext cx="0" cy="0"/>
          <a:chOff x="0" y="0"/>
          <a:chExt cx="0" cy="0"/>
        </a:xfrm>
      </p:grpSpPr>
      <p:grpSp>
        <p:nvGrpSpPr>
          <p:cNvPr name="Group 2" id="2"/>
          <p:cNvGrpSpPr/>
          <p:nvPr/>
        </p:nvGrpSpPr>
        <p:grpSpPr>
          <a:xfrm rot="0">
            <a:off x="0" y="1727200"/>
            <a:ext cx="9975057" cy="8559800"/>
            <a:chOff x="0" y="0"/>
            <a:chExt cx="2033921" cy="1745349"/>
          </a:xfrm>
        </p:grpSpPr>
        <p:sp>
          <p:nvSpPr>
            <p:cNvPr name="Freeform 3" id="3"/>
            <p:cNvSpPr/>
            <p:nvPr/>
          </p:nvSpPr>
          <p:spPr>
            <a:xfrm flipH="false" flipV="false" rot="0">
              <a:off x="0" y="0"/>
              <a:ext cx="2033921" cy="1745349"/>
            </a:xfrm>
            <a:custGeom>
              <a:avLst/>
              <a:gdLst/>
              <a:ahLst/>
              <a:cxnLst/>
              <a:rect r="r" b="b" t="t" l="l"/>
              <a:pathLst>
                <a:path h="1745349" w="2033921">
                  <a:moveTo>
                    <a:pt x="0" y="0"/>
                  </a:moveTo>
                  <a:lnTo>
                    <a:pt x="2033921" y="0"/>
                  </a:lnTo>
                  <a:lnTo>
                    <a:pt x="2033921" y="1745349"/>
                  </a:lnTo>
                  <a:lnTo>
                    <a:pt x="0" y="1745349"/>
                  </a:lnTo>
                  <a:close/>
                </a:path>
              </a:pathLst>
            </a:custGeom>
            <a:solidFill>
              <a:srgbClr val="E0B15E"/>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533320" y="2106687"/>
            <a:ext cx="9754680" cy="2370063"/>
          </a:xfrm>
          <a:custGeom>
            <a:avLst/>
            <a:gdLst/>
            <a:ahLst/>
            <a:cxnLst/>
            <a:rect r="r" b="b" t="t" l="l"/>
            <a:pathLst>
              <a:path h="2370063" w="9754680">
                <a:moveTo>
                  <a:pt x="0" y="0"/>
                </a:moveTo>
                <a:lnTo>
                  <a:pt x="9754680" y="0"/>
                </a:lnTo>
                <a:lnTo>
                  <a:pt x="9754680" y="2370063"/>
                </a:lnTo>
                <a:lnTo>
                  <a:pt x="0" y="2370063"/>
                </a:lnTo>
                <a:lnTo>
                  <a:pt x="0" y="0"/>
                </a:lnTo>
                <a:close/>
              </a:path>
            </a:pathLst>
          </a:custGeom>
          <a:blipFill>
            <a:blip r:embed="rId2"/>
            <a:stretch>
              <a:fillRect l="0" t="0" r="0" b="0"/>
            </a:stretch>
          </a:blipFill>
        </p:spPr>
      </p:sp>
      <p:sp>
        <p:nvSpPr>
          <p:cNvPr name="Freeform 6" id="6"/>
          <p:cNvSpPr/>
          <p:nvPr/>
        </p:nvSpPr>
        <p:spPr>
          <a:xfrm flipH="false" flipV="false" rot="0">
            <a:off x="9975057" y="5140431"/>
            <a:ext cx="7593617" cy="5146569"/>
          </a:xfrm>
          <a:custGeom>
            <a:avLst/>
            <a:gdLst/>
            <a:ahLst/>
            <a:cxnLst/>
            <a:rect r="r" b="b" t="t" l="l"/>
            <a:pathLst>
              <a:path h="5146569" w="7593617">
                <a:moveTo>
                  <a:pt x="0" y="0"/>
                </a:moveTo>
                <a:lnTo>
                  <a:pt x="7593617" y="0"/>
                </a:lnTo>
                <a:lnTo>
                  <a:pt x="7593617" y="5146569"/>
                </a:lnTo>
                <a:lnTo>
                  <a:pt x="0" y="5146569"/>
                </a:lnTo>
                <a:lnTo>
                  <a:pt x="0" y="0"/>
                </a:lnTo>
                <a:close/>
              </a:path>
            </a:pathLst>
          </a:custGeom>
          <a:blipFill>
            <a:blip r:embed="rId3"/>
            <a:stretch>
              <a:fillRect l="0" t="0" r="0" b="0"/>
            </a:stretch>
          </a:blipFill>
        </p:spPr>
      </p:sp>
      <p:sp>
        <p:nvSpPr>
          <p:cNvPr name="TextBox 7" id="7"/>
          <p:cNvSpPr txBox="true"/>
          <p:nvPr/>
        </p:nvSpPr>
        <p:spPr>
          <a:xfrm rot="0">
            <a:off x="0" y="161925"/>
            <a:ext cx="12619179" cy="690526"/>
          </a:xfrm>
          <a:prstGeom prst="rect">
            <a:avLst/>
          </a:prstGeom>
        </p:spPr>
        <p:txBody>
          <a:bodyPr anchor="t" rtlCol="false" tIns="0" lIns="0" bIns="0" rIns="0">
            <a:spAutoFit/>
          </a:bodyPr>
          <a:lstStyle/>
          <a:p>
            <a:pPr algn="just">
              <a:lnSpc>
                <a:spcPts val="5061"/>
              </a:lnSpc>
            </a:pPr>
            <a:r>
              <a:rPr lang="en-US" sz="5624">
                <a:solidFill>
                  <a:srgbClr val="2B1511"/>
                </a:solidFill>
                <a:latin typeface="Canva Sans Bold"/>
              </a:rPr>
              <a:t>Annual Income vs Spending Score</a:t>
            </a:r>
          </a:p>
        </p:txBody>
      </p:sp>
      <p:sp>
        <p:nvSpPr>
          <p:cNvPr name="TextBox 8" id="8"/>
          <p:cNvSpPr txBox="true"/>
          <p:nvPr/>
        </p:nvSpPr>
        <p:spPr>
          <a:xfrm rot="0">
            <a:off x="0" y="2125737"/>
            <a:ext cx="8533320" cy="9584550"/>
          </a:xfrm>
          <a:prstGeom prst="rect">
            <a:avLst/>
          </a:prstGeom>
        </p:spPr>
        <p:txBody>
          <a:bodyPr anchor="t" rtlCol="false" tIns="0" lIns="0" bIns="0" rIns="0">
            <a:spAutoFit/>
          </a:bodyPr>
          <a:lstStyle/>
          <a:p>
            <a:pPr>
              <a:lnSpc>
                <a:spcPts val="792"/>
              </a:lnSpc>
            </a:pPr>
          </a:p>
          <a:p>
            <a:pPr>
              <a:lnSpc>
                <a:spcPts val="792"/>
              </a:lnSpc>
            </a:pPr>
          </a:p>
          <a:p>
            <a:pPr>
              <a:lnSpc>
                <a:spcPts val="792"/>
              </a:lnSpc>
            </a:pPr>
          </a:p>
          <a:p>
            <a:pPr marL="723973" indent="-361986" lvl="1">
              <a:lnSpc>
                <a:spcPts val="3353"/>
              </a:lnSpc>
              <a:buFont typeface="Arial"/>
              <a:buChar char="•"/>
            </a:pPr>
            <a:r>
              <a:rPr lang="en-US" sz="3353" spc="167">
                <a:solidFill>
                  <a:srgbClr val="FFFDF5"/>
                </a:solidFill>
                <a:latin typeface="DM Sans"/>
              </a:rPr>
              <a:t>As we will use scatterplot and labelled x-axis as Annual Income(k$) and y-axis as Spending Score(1-100)</a:t>
            </a:r>
          </a:p>
          <a:p>
            <a:pPr>
              <a:lnSpc>
                <a:spcPts val="2953"/>
              </a:lnSpc>
            </a:pPr>
          </a:p>
          <a:p>
            <a:pPr>
              <a:lnSpc>
                <a:spcPts val="2953"/>
              </a:lnSpc>
            </a:pPr>
          </a:p>
          <a:p>
            <a:pPr>
              <a:lnSpc>
                <a:spcPts val="2953"/>
              </a:lnSpc>
            </a:pPr>
          </a:p>
          <a:p>
            <a:pPr>
              <a:lnSpc>
                <a:spcPts val="2953"/>
              </a:lnSpc>
            </a:pPr>
          </a:p>
          <a:p>
            <a:pPr>
              <a:lnSpc>
                <a:spcPts val="2953"/>
              </a:lnSpc>
            </a:pPr>
          </a:p>
          <a:p>
            <a:pPr>
              <a:lnSpc>
                <a:spcPts val="2953"/>
              </a:lnSpc>
            </a:pPr>
          </a:p>
          <a:p>
            <a:pPr>
              <a:lnSpc>
                <a:spcPts val="2953"/>
              </a:lnSpc>
            </a:pPr>
          </a:p>
          <a:p>
            <a:pPr>
              <a:lnSpc>
                <a:spcPts val="2953"/>
              </a:lnSpc>
            </a:pPr>
          </a:p>
          <a:p>
            <a:pPr>
              <a:lnSpc>
                <a:spcPts val="2953"/>
              </a:lnSpc>
            </a:pPr>
          </a:p>
          <a:p>
            <a:pPr marL="723973" indent="-361986" lvl="1">
              <a:lnSpc>
                <a:spcPts val="3353"/>
              </a:lnSpc>
              <a:buFont typeface="Arial"/>
              <a:buChar char="•"/>
            </a:pPr>
            <a:r>
              <a:rPr lang="en-US" sz="3353" spc="167">
                <a:solidFill>
                  <a:srgbClr val="FFFDF5"/>
                </a:solidFill>
                <a:latin typeface="DM Sans"/>
              </a:rPr>
              <a:t>From the plot we observed that it varies from low annual income with low expenditure or spending money to high annual income with high expenditure.</a:t>
            </a:r>
          </a:p>
          <a:p>
            <a:pPr>
              <a:lnSpc>
                <a:spcPts val="2953"/>
              </a:lnSpc>
            </a:pPr>
          </a:p>
          <a:p>
            <a:pPr>
              <a:lnSpc>
                <a:spcPts val="792"/>
              </a:lnSpc>
            </a:pPr>
          </a:p>
          <a:p>
            <a:pPr>
              <a:lnSpc>
                <a:spcPts val="792"/>
              </a:lnSpc>
            </a:pPr>
          </a:p>
          <a:p>
            <a:pPr>
              <a:lnSpc>
                <a:spcPts val="792"/>
              </a:lnSpc>
            </a:pPr>
          </a:p>
          <a:p>
            <a:pPr>
              <a:lnSpc>
                <a:spcPts val="792"/>
              </a:lnSpc>
            </a:pPr>
          </a:p>
          <a:p>
            <a:pPr>
              <a:lnSpc>
                <a:spcPts val="792"/>
              </a:lnSpc>
            </a:pPr>
          </a:p>
          <a:p>
            <a:pPr>
              <a:lnSpc>
                <a:spcPts val="792"/>
              </a:lnSpc>
            </a:pPr>
          </a:p>
          <a:p>
            <a:pPr>
              <a:lnSpc>
                <a:spcPts val="792"/>
              </a:lnSpc>
            </a:pPr>
          </a:p>
          <a:p>
            <a:pPr>
              <a:lnSpc>
                <a:spcPts val="792"/>
              </a:lnSpc>
            </a:pPr>
          </a:p>
          <a:p>
            <a:pPr>
              <a:lnSpc>
                <a:spcPts val="792"/>
              </a:lnSpc>
            </a:pPr>
          </a:p>
          <a:p>
            <a:pPr>
              <a:lnSpc>
                <a:spcPts val="792"/>
              </a:lnSpc>
            </a:pPr>
          </a:p>
          <a:p>
            <a:pPr>
              <a:lnSpc>
                <a:spcPts val="792"/>
              </a:lnSpc>
            </a:pPr>
          </a:p>
          <a:p>
            <a:pPr>
              <a:lnSpc>
                <a:spcPts val="792"/>
              </a:lnSpc>
            </a:pPr>
          </a:p>
          <a:p>
            <a:pPr>
              <a:lnSpc>
                <a:spcPts val="792"/>
              </a:lnSpc>
            </a:pPr>
          </a:p>
          <a:p>
            <a:pPr>
              <a:lnSpc>
                <a:spcPts val="792"/>
              </a:lnSpc>
            </a:pPr>
          </a:p>
          <a:p>
            <a:pPr>
              <a:lnSpc>
                <a:spcPts val="792"/>
              </a:lnSpc>
            </a:pPr>
          </a:p>
          <a:p>
            <a:pPr>
              <a:lnSpc>
                <a:spcPts val="792"/>
              </a:lnSpc>
            </a:pPr>
          </a:p>
          <a:p>
            <a:pPr>
              <a:lnSpc>
                <a:spcPts val="792"/>
              </a:lnSpc>
            </a:pPr>
          </a:p>
          <a:p>
            <a:pPr>
              <a:lnSpc>
                <a:spcPts val="792"/>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1704428" y="420646"/>
            <a:ext cx="6039121" cy="958239"/>
          </a:xfrm>
          <a:prstGeom prst="rect">
            <a:avLst/>
          </a:prstGeom>
        </p:spPr>
        <p:txBody>
          <a:bodyPr anchor="t" rtlCol="false" tIns="0" lIns="0" bIns="0" rIns="0">
            <a:spAutoFit/>
          </a:bodyPr>
          <a:lstStyle/>
          <a:p>
            <a:pPr algn="l" marL="0" indent="0" lvl="0">
              <a:lnSpc>
                <a:spcPts val="7128"/>
              </a:lnSpc>
              <a:spcBef>
                <a:spcPct val="0"/>
              </a:spcBef>
            </a:pPr>
            <a:r>
              <a:rPr lang="en-US" sz="5165" spc="506">
                <a:solidFill>
                  <a:srgbClr val="231F20"/>
                </a:solidFill>
                <a:latin typeface="Codec Pro ExtraBold"/>
              </a:rPr>
              <a:t>Elbow Method</a:t>
            </a:r>
          </a:p>
        </p:txBody>
      </p:sp>
      <p:sp>
        <p:nvSpPr>
          <p:cNvPr name="TextBox 3" id="3"/>
          <p:cNvSpPr txBox="true"/>
          <p:nvPr/>
        </p:nvSpPr>
        <p:spPr>
          <a:xfrm rot="0">
            <a:off x="813585" y="2138368"/>
            <a:ext cx="6006343" cy="1772277"/>
          </a:xfrm>
          <a:prstGeom prst="rect">
            <a:avLst/>
          </a:prstGeom>
        </p:spPr>
        <p:txBody>
          <a:bodyPr anchor="t" rtlCol="false" tIns="0" lIns="0" bIns="0" rIns="0">
            <a:spAutoFit/>
          </a:bodyPr>
          <a:lstStyle/>
          <a:p>
            <a:pPr>
              <a:lnSpc>
                <a:spcPts val="2469"/>
              </a:lnSpc>
            </a:pPr>
            <a:r>
              <a:rPr lang="en-US" sz="1789" spc="175">
                <a:solidFill>
                  <a:srgbClr val="231F20"/>
                </a:solidFill>
                <a:latin typeface="Open Sauce"/>
              </a:rPr>
              <a:t>The elbow method is based on the observation that increasing the number of clusters can help to reduce</a:t>
            </a:r>
            <a:r>
              <a:rPr lang="en-US" sz="1789" spc="175">
                <a:solidFill>
                  <a:srgbClr val="231F20"/>
                </a:solidFill>
                <a:latin typeface="Open Sauce"/>
              </a:rPr>
              <a:t> </a:t>
            </a:r>
          </a:p>
          <a:p>
            <a:pPr>
              <a:lnSpc>
                <a:spcPts val="2469"/>
              </a:lnSpc>
            </a:pPr>
            <a:r>
              <a:rPr lang="en-US" sz="1789" spc="175">
                <a:solidFill>
                  <a:srgbClr val="231F20"/>
                </a:solidFill>
                <a:latin typeface="Open Sauce"/>
              </a:rPr>
              <a:t> the sum of within-cluster variance of each cluster.</a:t>
            </a:r>
          </a:p>
          <a:p>
            <a:pPr marL="0" indent="0" lvl="0">
              <a:lnSpc>
                <a:spcPts val="2055"/>
              </a:lnSpc>
              <a:spcBef>
                <a:spcPct val="0"/>
              </a:spcBef>
            </a:pPr>
          </a:p>
        </p:txBody>
      </p:sp>
      <p:sp>
        <p:nvSpPr>
          <p:cNvPr name="TextBox 4" id="4"/>
          <p:cNvSpPr txBox="true"/>
          <p:nvPr/>
        </p:nvSpPr>
        <p:spPr>
          <a:xfrm rot="0">
            <a:off x="813585" y="1791311"/>
            <a:ext cx="3465904" cy="375632"/>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EF5241"/>
                </a:solidFill>
                <a:latin typeface="Open Sauce Bold"/>
              </a:rPr>
              <a:t>Objective 01</a:t>
            </a:r>
          </a:p>
        </p:txBody>
      </p:sp>
      <p:sp>
        <p:nvSpPr>
          <p:cNvPr name="Freeform 5" id="5"/>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579165" y="-452600"/>
            <a:ext cx="9754680" cy="5239086"/>
          </a:xfrm>
          <a:custGeom>
            <a:avLst/>
            <a:gdLst/>
            <a:ahLst/>
            <a:cxnLst/>
            <a:rect r="r" b="b" t="t" l="l"/>
            <a:pathLst>
              <a:path h="5239086" w="9754680">
                <a:moveTo>
                  <a:pt x="0" y="0"/>
                </a:moveTo>
                <a:lnTo>
                  <a:pt x="9754680" y="0"/>
                </a:lnTo>
                <a:lnTo>
                  <a:pt x="9754680" y="5239086"/>
                </a:lnTo>
                <a:lnTo>
                  <a:pt x="0" y="5239086"/>
                </a:lnTo>
                <a:lnTo>
                  <a:pt x="0" y="0"/>
                </a:lnTo>
                <a:close/>
              </a:path>
            </a:pathLst>
          </a:custGeom>
          <a:blipFill>
            <a:blip r:embed="rId4"/>
            <a:stretch>
              <a:fillRect l="0" t="0" r="0" b="0"/>
            </a:stretch>
          </a:blipFill>
        </p:spPr>
      </p:sp>
      <p:sp>
        <p:nvSpPr>
          <p:cNvPr name="Freeform 8" id="8"/>
          <p:cNvSpPr/>
          <p:nvPr/>
        </p:nvSpPr>
        <p:spPr>
          <a:xfrm flipH="false" flipV="false" rot="0">
            <a:off x="9366250" y="5281473"/>
            <a:ext cx="9754680" cy="5014554"/>
          </a:xfrm>
          <a:custGeom>
            <a:avLst/>
            <a:gdLst/>
            <a:ahLst/>
            <a:cxnLst/>
            <a:rect r="r" b="b" t="t" l="l"/>
            <a:pathLst>
              <a:path h="5014554" w="9754680">
                <a:moveTo>
                  <a:pt x="0" y="0"/>
                </a:moveTo>
                <a:lnTo>
                  <a:pt x="9754680" y="0"/>
                </a:lnTo>
                <a:lnTo>
                  <a:pt x="9754680" y="5014554"/>
                </a:lnTo>
                <a:lnTo>
                  <a:pt x="0" y="5014554"/>
                </a:lnTo>
                <a:lnTo>
                  <a:pt x="0" y="0"/>
                </a:lnTo>
                <a:close/>
              </a:path>
            </a:pathLst>
          </a:custGeom>
          <a:blipFill>
            <a:blip r:embed="rId5"/>
            <a:stretch>
              <a:fillRect l="0" t="0" r="0" b="0"/>
            </a:stretch>
          </a:blipFill>
        </p:spPr>
      </p:sp>
      <p:sp>
        <p:nvSpPr>
          <p:cNvPr name="TextBox 9" id="9"/>
          <p:cNvSpPr txBox="true"/>
          <p:nvPr/>
        </p:nvSpPr>
        <p:spPr>
          <a:xfrm rot="0">
            <a:off x="813585" y="4168762"/>
            <a:ext cx="6641343" cy="1206873"/>
          </a:xfrm>
          <a:prstGeom prst="rect">
            <a:avLst/>
          </a:prstGeom>
        </p:spPr>
        <p:txBody>
          <a:bodyPr anchor="t" rtlCol="false" tIns="0" lIns="0" bIns="0" rIns="0">
            <a:spAutoFit/>
          </a:bodyPr>
          <a:lstStyle/>
          <a:p>
            <a:pPr algn="just">
              <a:lnSpc>
                <a:spcPts val="2469"/>
              </a:lnSpc>
            </a:pPr>
            <a:r>
              <a:rPr lang="en-US" sz="1789" spc="175">
                <a:solidFill>
                  <a:srgbClr val="231F20"/>
                </a:solidFill>
                <a:latin typeface="Open Sauce"/>
              </a:rPr>
              <a:t>This is because having more clusters allows one to capture </a:t>
            </a:r>
            <a:r>
              <a:rPr lang="en-US" sz="1789" spc="175">
                <a:solidFill>
                  <a:srgbClr val="231F20"/>
                </a:solidFill>
                <a:latin typeface="Open Sauce"/>
              </a:rPr>
              <a:t>finer groups of data objects that are more similar to each other. </a:t>
            </a:r>
          </a:p>
          <a:p>
            <a:pPr algn="just" marL="0" indent="0" lvl="0">
              <a:lnSpc>
                <a:spcPts val="2469"/>
              </a:lnSpc>
              <a:spcBef>
                <a:spcPct val="0"/>
              </a:spcBef>
            </a:pPr>
          </a:p>
        </p:txBody>
      </p:sp>
      <p:sp>
        <p:nvSpPr>
          <p:cNvPr name="TextBox 10" id="10"/>
          <p:cNvSpPr txBox="true"/>
          <p:nvPr/>
        </p:nvSpPr>
        <p:spPr>
          <a:xfrm rot="0">
            <a:off x="813585" y="3708542"/>
            <a:ext cx="3465904" cy="375632"/>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EF5241"/>
                </a:solidFill>
                <a:latin typeface="Open Sauce Bold"/>
              </a:rPr>
              <a:t>Objective 02</a:t>
            </a:r>
          </a:p>
        </p:txBody>
      </p:sp>
      <p:sp>
        <p:nvSpPr>
          <p:cNvPr name="TextBox 11" id="11"/>
          <p:cNvSpPr txBox="true"/>
          <p:nvPr/>
        </p:nvSpPr>
        <p:spPr>
          <a:xfrm rot="0">
            <a:off x="813585" y="5520589"/>
            <a:ext cx="6641343" cy="1206873"/>
          </a:xfrm>
          <a:prstGeom prst="rect">
            <a:avLst/>
          </a:prstGeom>
        </p:spPr>
        <p:txBody>
          <a:bodyPr anchor="t" rtlCol="false" tIns="0" lIns="0" bIns="0" rIns="0">
            <a:spAutoFit/>
          </a:bodyPr>
          <a:lstStyle/>
          <a:p>
            <a:pPr>
              <a:lnSpc>
                <a:spcPts val="2469"/>
              </a:lnSpc>
            </a:pPr>
            <a:r>
              <a:rPr lang="en-US" sz="1789" spc="175">
                <a:solidFill>
                  <a:srgbClr val="231F20"/>
                </a:solidFill>
                <a:latin typeface="Open Sauce"/>
              </a:rPr>
              <a:t>To define the optimal clusters, Firstly, we use the clustering algorithm for various values of k. This is done by ranging k from 1 to 10 clusters.</a:t>
            </a:r>
          </a:p>
          <a:p>
            <a:pPr marL="0" indent="0" lvl="0">
              <a:lnSpc>
                <a:spcPts val="2469"/>
              </a:lnSpc>
              <a:spcBef>
                <a:spcPct val="0"/>
              </a:spcBef>
            </a:pPr>
          </a:p>
        </p:txBody>
      </p:sp>
      <p:sp>
        <p:nvSpPr>
          <p:cNvPr name="TextBox 12" id="12"/>
          <p:cNvSpPr txBox="true"/>
          <p:nvPr/>
        </p:nvSpPr>
        <p:spPr>
          <a:xfrm rot="0">
            <a:off x="813585" y="5173532"/>
            <a:ext cx="3465904" cy="375632"/>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EF5241"/>
                </a:solidFill>
                <a:latin typeface="Open Sauce Bold"/>
              </a:rPr>
              <a:t>Objective 03</a:t>
            </a:r>
          </a:p>
        </p:txBody>
      </p:sp>
      <p:sp>
        <p:nvSpPr>
          <p:cNvPr name="TextBox 13" id="13"/>
          <p:cNvSpPr txBox="true"/>
          <p:nvPr/>
        </p:nvSpPr>
        <p:spPr>
          <a:xfrm rot="0">
            <a:off x="813585" y="6872416"/>
            <a:ext cx="8166371" cy="2077077"/>
          </a:xfrm>
          <a:prstGeom prst="rect">
            <a:avLst/>
          </a:prstGeom>
        </p:spPr>
        <p:txBody>
          <a:bodyPr anchor="t" rtlCol="false" tIns="0" lIns="0" bIns="0" rIns="0">
            <a:spAutoFit/>
          </a:bodyPr>
          <a:lstStyle/>
          <a:p>
            <a:pPr>
              <a:lnSpc>
                <a:spcPts val="2469"/>
              </a:lnSpc>
            </a:pPr>
            <a:r>
              <a:rPr lang="en-US" sz="1789" spc="175">
                <a:solidFill>
                  <a:srgbClr val="231F20"/>
                </a:solidFill>
                <a:latin typeface="Open Sauce"/>
              </a:rPr>
              <a:t>Then we calculate the total intra-cluster sum of square. Then,</a:t>
            </a:r>
            <a:r>
              <a:rPr lang="en-US" sz="1789" spc="175">
                <a:solidFill>
                  <a:srgbClr val="231F20"/>
                </a:solidFill>
                <a:latin typeface="Open Sauce"/>
              </a:rPr>
              <a:t> </a:t>
            </a:r>
          </a:p>
          <a:p>
            <a:pPr>
              <a:lnSpc>
                <a:spcPts val="2469"/>
              </a:lnSpc>
            </a:pPr>
            <a:r>
              <a:rPr lang="en-US" sz="1789" spc="175">
                <a:solidFill>
                  <a:srgbClr val="231F20"/>
                </a:solidFill>
                <a:latin typeface="Open Sauce"/>
              </a:rPr>
              <a:t>we proceed to plot intra-cluster sum of square based on the number of clusters. The plot denotes the approximate number of clusters required in our model. The optimum clusters can be found from the graph where there is a bend in the graph</a:t>
            </a:r>
          </a:p>
          <a:p>
            <a:pPr marL="0" indent="0" lvl="0">
              <a:lnSpc>
                <a:spcPts val="2055"/>
              </a:lnSpc>
              <a:spcBef>
                <a:spcPct val="0"/>
              </a:spcBef>
            </a:pPr>
          </a:p>
        </p:txBody>
      </p:sp>
      <p:sp>
        <p:nvSpPr>
          <p:cNvPr name="TextBox 14" id="14"/>
          <p:cNvSpPr txBox="true"/>
          <p:nvPr/>
        </p:nvSpPr>
        <p:spPr>
          <a:xfrm rot="0">
            <a:off x="813585" y="6525359"/>
            <a:ext cx="3465904" cy="375632"/>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EF5241"/>
                </a:solidFill>
                <a:latin typeface="Open Sauce Bold"/>
              </a:rPr>
              <a:t>Objective 04</a:t>
            </a:r>
          </a:p>
        </p:txBody>
      </p:sp>
      <p:sp>
        <p:nvSpPr>
          <p:cNvPr name="TextBox 15" id="15"/>
          <p:cNvSpPr txBox="true"/>
          <p:nvPr/>
        </p:nvSpPr>
        <p:spPr>
          <a:xfrm rot="0">
            <a:off x="8979956" y="4694289"/>
            <a:ext cx="9308044" cy="1570636"/>
          </a:xfrm>
          <a:prstGeom prst="rect">
            <a:avLst/>
          </a:prstGeom>
        </p:spPr>
        <p:txBody>
          <a:bodyPr anchor="t" rtlCol="false" tIns="0" lIns="0" bIns="0" rIns="0">
            <a:spAutoFit/>
          </a:bodyPr>
          <a:lstStyle/>
          <a:p>
            <a:pPr>
              <a:lnSpc>
                <a:spcPts val="2744"/>
              </a:lnSpc>
            </a:pPr>
            <a:r>
              <a:rPr lang="en-US" sz="1960">
                <a:solidFill>
                  <a:srgbClr val="EF5241"/>
                </a:solidFill>
                <a:latin typeface="DM Sans"/>
              </a:rPr>
              <a:t>First we will consider the data X which as only two columns they are annual income and spending score.</a:t>
            </a:r>
          </a:p>
          <a:p>
            <a:pPr>
              <a:lnSpc>
                <a:spcPts val="3664"/>
              </a:lnSpc>
            </a:pPr>
          </a:p>
          <a:p>
            <a:pPr>
              <a:lnSpc>
                <a:spcPts val="3664"/>
              </a:lnSpc>
              <a:spcBef>
                <a:spcPct val="0"/>
              </a:spcBef>
            </a:pPr>
          </a:p>
        </p:txBody>
      </p:sp>
      <p:sp>
        <p:nvSpPr>
          <p:cNvPr name="TextBox 16" id="16"/>
          <p:cNvSpPr txBox="true"/>
          <p:nvPr/>
        </p:nvSpPr>
        <p:spPr>
          <a:xfrm rot="0">
            <a:off x="386294" y="9178564"/>
            <a:ext cx="8979956" cy="1108436"/>
          </a:xfrm>
          <a:prstGeom prst="rect">
            <a:avLst/>
          </a:prstGeom>
        </p:spPr>
        <p:txBody>
          <a:bodyPr anchor="t" rtlCol="false" tIns="0" lIns="0" bIns="0" rIns="0">
            <a:spAutoFit/>
          </a:bodyPr>
          <a:lstStyle/>
          <a:p>
            <a:pPr>
              <a:lnSpc>
                <a:spcPts val="2955"/>
              </a:lnSpc>
            </a:pPr>
            <a:r>
              <a:rPr lang="en-US" sz="2110">
                <a:solidFill>
                  <a:srgbClr val="EF5241"/>
                </a:solidFill>
                <a:latin typeface="DM Sans"/>
              </a:rPr>
              <a:t>First we will consider the data X which as only two columns they are annual income and spending score.</a:t>
            </a:r>
          </a:p>
          <a:p>
            <a:pPr>
              <a:lnSpc>
                <a:spcPts val="2955"/>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DF5"/>
        </a:solidFill>
      </p:bgPr>
    </p:bg>
    <p:spTree>
      <p:nvGrpSpPr>
        <p:cNvPr id="1" name=""/>
        <p:cNvGrpSpPr/>
        <p:nvPr/>
      </p:nvGrpSpPr>
      <p:grpSpPr>
        <a:xfrm>
          <a:off x="0" y="0"/>
          <a:ext cx="0" cy="0"/>
          <a:chOff x="0" y="0"/>
          <a:chExt cx="0" cy="0"/>
        </a:xfrm>
      </p:grpSpPr>
      <p:grpSp>
        <p:nvGrpSpPr>
          <p:cNvPr name="Group 2" id="2"/>
          <p:cNvGrpSpPr/>
          <p:nvPr/>
        </p:nvGrpSpPr>
        <p:grpSpPr>
          <a:xfrm rot="0">
            <a:off x="10769362" y="8619245"/>
            <a:ext cx="7557853" cy="1667755"/>
            <a:chOff x="0" y="0"/>
            <a:chExt cx="1541052" cy="340057"/>
          </a:xfrm>
        </p:grpSpPr>
        <p:sp>
          <p:nvSpPr>
            <p:cNvPr name="Freeform 3" id="3"/>
            <p:cNvSpPr/>
            <p:nvPr/>
          </p:nvSpPr>
          <p:spPr>
            <a:xfrm flipH="false" flipV="false" rot="0">
              <a:off x="0" y="0"/>
              <a:ext cx="1541052" cy="340057"/>
            </a:xfrm>
            <a:custGeom>
              <a:avLst/>
              <a:gdLst/>
              <a:ahLst/>
              <a:cxnLst/>
              <a:rect r="r" b="b" t="t" l="l"/>
              <a:pathLst>
                <a:path h="340057" w="1541052">
                  <a:moveTo>
                    <a:pt x="0" y="0"/>
                  </a:moveTo>
                  <a:lnTo>
                    <a:pt x="1541052" y="0"/>
                  </a:lnTo>
                  <a:lnTo>
                    <a:pt x="1541052" y="340057"/>
                  </a:lnTo>
                  <a:lnTo>
                    <a:pt x="0" y="340057"/>
                  </a:lnTo>
                  <a:close/>
                </a:path>
              </a:pathLst>
            </a:custGeom>
            <a:solidFill>
              <a:srgbClr val="A44F3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8325930" cy="1707782"/>
            <a:chOff x="0" y="0"/>
            <a:chExt cx="1697663" cy="348218"/>
          </a:xfrm>
        </p:grpSpPr>
        <p:sp>
          <p:nvSpPr>
            <p:cNvPr name="Freeform 6" id="6"/>
            <p:cNvSpPr/>
            <p:nvPr/>
          </p:nvSpPr>
          <p:spPr>
            <a:xfrm flipH="false" flipV="false" rot="0">
              <a:off x="0" y="0"/>
              <a:ext cx="1697663" cy="348218"/>
            </a:xfrm>
            <a:custGeom>
              <a:avLst/>
              <a:gdLst/>
              <a:ahLst/>
              <a:cxnLst/>
              <a:rect r="r" b="b" t="t" l="l"/>
              <a:pathLst>
                <a:path h="348218" w="1697663">
                  <a:moveTo>
                    <a:pt x="0" y="0"/>
                  </a:moveTo>
                  <a:lnTo>
                    <a:pt x="1697663" y="0"/>
                  </a:lnTo>
                  <a:lnTo>
                    <a:pt x="1697663" y="348218"/>
                  </a:lnTo>
                  <a:lnTo>
                    <a:pt x="0" y="348218"/>
                  </a:lnTo>
                  <a:close/>
                </a:path>
              </a:pathLst>
            </a:custGeom>
            <a:solidFill>
              <a:srgbClr val="E0B15E"/>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8841984" y="1046175"/>
            <a:ext cx="9485232" cy="4158690"/>
          </a:xfrm>
          <a:custGeom>
            <a:avLst/>
            <a:gdLst/>
            <a:ahLst/>
            <a:cxnLst/>
            <a:rect r="r" b="b" t="t" l="l"/>
            <a:pathLst>
              <a:path h="4158690" w="9485232">
                <a:moveTo>
                  <a:pt x="0" y="0"/>
                </a:moveTo>
                <a:lnTo>
                  <a:pt x="9485232" y="0"/>
                </a:lnTo>
                <a:lnTo>
                  <a:pt x="9485232" y="4158690"/>
                </a:lnTo>
                <a:lnTo>
                  <a:pt x="0" y="4158690"/>
                </a:lnTo>
                <a:lnTo>
                  <a:pt x="0" y="0"/>
                </a:lnTo>
                <a:close/>
              </a:path>
            </a:pathLst>
          </a:custGeom>
          <a:blipFill>
            <a:blip r:embed="rId2"/>
            <a:stretch>
              <a:fillRect l="0" t="0" r="0" b="0"/>
            </a:stretch>
          </a:blipFill>
        </p:spPr>
      </p:sp>
      <p:sp>
        <p:nvSpPr>
          <p:cNvPr name="Freeform 9" id="9"/>
          <p:cNvSpPr/>
          <p:nvPr/>
        </p:nvSpPr>
        <p:spPr>
          <a:xfrm flipH="false" flipV="false" rot="0">
            <a:off x="200781" y="5555308"/>
            <a:ext cx="9971154" cy="3897815"/>
          </a:xfrm>
          <a:custGeom>
            <a:avLst/>
            <a:gdLst/>
            <a:ahLst/>
            <a:cxnLst/>
            <a:rect r="r" b="b" t="t" l="l"/>
            <a:pathLst>
              <a:path h="3897815" w="9971154">
                <a:moveTo>
                  <a:pt x="0" y="0"/>
                </a:moveTo>
                <a:lnTo>
                  <a:pt x="9971153" y="0"/>
                </a:lnTo>
                <a:lnTo>
                  <a:pt x="9971153" y="3897814"/>
                </a:lnTo>
                <a:lnTo>
                  <a:pt x="0" y="3897814"/>
                </a:lnTo>
                <a:lnTo>
                  <a:pt x="0" y="0"/>
                </a:lnTo>
                <a:close/>
              </a:path>
            </a:pathLst>
          </a:custGeom>
          <a:blipFill>
            <a:blip r:embed="rId3"/>
            <a:stretch>
              <a:fillRect l="0" t="0" r="0" b="0"/>
            </a:stretch>
          </a:blipFill>
        </p:spPr>
      </p:sp>
      <p:sp>
        <p:nvSpPr>
          <p:cNvPr name="TextBox 10" id="10"/>
          <p:cNvSpPr txBox="true"/>
          <p:nvPr/>
        </p:nvSpPr>
        <p:spPr>
          <a:xfrm rot="0">
            <a:off x="465090" y="497597"/>
            <a:ext cx="8678910" cy="720134"/>
          </a:xfrm>
          <a:prstGeom prst="rect">
            <a:avLst/>
          </a:prstGeom>
        </p:spPr>
        <p:txBody>
          <a:bodyPr anchor="t" rtlCol="false" tIns="0" lIns="0" bIns="0" rIns="0">
            <a:spAutoFit/>
          </a:bodyPr>
          <a:lstStyle/>
          <a:p>
            <a:pPr>
              <a:lnSpc>
                <a:spcPts val="5311"/>
              </a:lnSpc>
            </a:pPr>
            <a:r>
              <a:rPr lang="en-US" sz="5901">
                <a:solidFill>
                  <a:srgbClr val="2B1511"/>
                </a:solidFill>
                <a:latin typeface="Canva Sans Bold"/>
              </a:rPr>
              <a:t>Fitting the Algorithm</a:t>
            </a:r>
          </a:p>
        </p:txBody>
      </p:sp>
      <p:sp>
        <p:nvSpPr>
          <p:cNvPr name="TextBox 11" id="11"/>
          <p:cNvSpPr txBox="true"/>
          <p:nvPr/>
        </p:nvSpPr>
        <p:spPr>
          <a:xfrm rot="0">
            <a:off x="200781" y="2409190"/>
            <a:ext cx="8641203" cy="2277110"/>
          </a:xfrm>
          <a:prstGeom prst="rect">
            <a:avLst/>
          </a:prstGeom>
        </p:spPr>
        <p:txBody>
          <a:bodyPr anchor="t" rtlCol="false" tIns="0" lIns="0" bIns="0" rIns="0">
            <a:spAutoFit/>
          </a:bodyPr>
          <a:lstStyle/>
          <a:p>
            <a:pPr>
              <a:lnSpc>
                <a:spcPts val="3640"/>
              </a:lnSpc>
            </a:pPr>
            <a:r>
              <a:rPr lang="en-US" sz="2600">
                <a:solidFill>
                  <a:srgbClr val="2B1511"/>
                </a:solidFill>
                <a:latin typeface="Canva Sans Bold"/>
              </a:rPr>
              <a:t>As here we initialized the kmeans as km with 5 clusters and we will fit it. There after we will predict the data and store it in y. And then we will add new column named as Cluster and data as y.</a:t>
            </a:r>
          </a:p>
          <a:p>
            <a:pPr>
              <a:lnSpc>
                <a:spcPts val="3640"/>
              </a:lnSpc>
            </a:pPr>
          </a:p>
        </p:txBody>
      </p:sp>
      <p:sp>
        <p:nvSpPr>
          <p:cNvPr name="TextBox 12" id="12"/>
          <p:cNvSpPr txBox="true"/>
          <p:nvPr/>
        </p:nvSpPr>
        <p:spPr>
          <a:xfrm rot="0">
            <a:off x="10769362" y="6590875"/>
            <a:ext cx="7445458" cy="2862247"/>
          </a:xfrm>
          <a:prstGeom prst="rect">
            <a:avLst/>
          </a:prstGeom>
        </p:spPr>
        <p:txBody>
          <a:bodyPr anchor="t" rtlCol="false" tIns="0" lIns="0" bIns="0" rIns="0">
            <a:spAutoFit/>
          </a:bodyPr>
          <a:lstStyle/>
          <a:p>
            <a:pPr>
              <a:lnSpc>
                <a:spcPts val="3674"/>
              </a:lnSpc>
            </a:pPr>
            <a:r>
              <a:rPr lang="en-US" sz="2624">
                <a:solidFill>
                  <a:srgbClr val="000000"/>
                </a:solidFill>
                <a:latin typeface="DM Sans Bold"/>
              </a:rPr>
              <a:t>So from the figure we observed that each customer is labelled with cluster which is based on their characteristics.</a:t>
            </a:r>
          </a:p>
          <a:p>
            <a:pPr>
              <a:lnSpc>
                <a:spcPts val="3674"/>
              </a:lnSpc>
            </a:pPr>
          </a:p>
          <a:p>
            <a:pPr>
              <a:lnSpc>
                <a:spcPts val="4202"/>
              </a:lnSpc>
            </a:pPr>
          </a:p>
          <a:p>
            <a:pPr>
              <a:lnSpc>
                <a:spcPts val="4202"/>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0"/>
          </a:blip>
          <a:srcRect l="-17911" t="21874" r="-17911" b="21875"/>
          <a:stretch>
            <a:fillRect/>
          </a:stretch>
        </p:blipFill>
        <p:spPr>
          <a:xfrm flipH="false" flipV="false">
            <a:off x="0" y="0"/>
            <a:ext cx="18288000" cy="10287000"/>
          </a:xfrm>
          <a:prstGeom prst="rect">
            <a:avLst/>
          </a:prstGeom>
        </p:spPr>
      </p:pic>
      <p:grpSp>
        <p:nvGrpSpPr>
          <p:cNvPr name="Group 3" id="3"/>
          <p:cNvGrpSpPr/>
          <p:nvPr/>
        </p:nvGrpSpPr>
        <p:grpSpPr>
          <a:xfrm rot="0">
            <a:off x="2872988" y="0"/>
            <a:ext cx="15774669" cy="10287000"/>
            <a:chOff x="0" y="0"/>
            <a:chExt cx="4154645" cy="2709333"/>
          </a:xfrm>
        </p:grpSpPr>
        <p:sp>
          <p:nvSpPr>
            <p:cNvPr name="Freeform 4" id="4"/>
            <p:cNvSpPr/>
            <p:nvPr/>
          </p:nvSpPr>
          <p:spPr>
            <a:xfrm flipH="false" flipV="false" rot="0">
              <a:off x="0" y="0"/>
              <a:ext cx="4154645" cy="2709333"/>
            </a:xfrm>
            <a:custGeom>
              <a:avLst/>
              <a:gdLst/>
              <a:ahLst/>
              <a:cxnLst/>
              <a:rect r="r" b="b" t="t" l="l"/>
              <a:pathLst>
                <a:path h="2709333" w="4154645">
                  <a:moveTo>
                    <a:pt x="29447" y="0"/>
                  </a:moveTo>
                  <a:lnTo>
                    <a:pt x="4125198" y="0"/>
                  </a:lnTo>
                  <a:cubicBezTo>
                    <a:pt x="4141462" y="0"/>
                    <a:pt x="4154645" y="13184"/>
                    <a:pt x="4154645" y="29447"/>
                  </a:cubicBezTo>
                  <a:lnTo>
                    <a:pt x="4154645" y="2679886"/>
                  </a:lnTo>
                  <a:cubicBezTo>
                    <a:pt x="4154645" y="2687696"/>
                    <a:pt x="4151543" y="2695186"/>
                    <a:pt x="4146021" y="2700708"/>
                  </a:cubicBezTo>
                  <a:cubicBezTo>
                    <a:pt x="4140498" y="2706231"/>
                    <a:pt x="4133008" y="2709333"/>
                    <a:pt x="4125198" y="2709333"/>
                  </a:cubicBezTo>
                  <a:lnTo>
                    <a:pt x="29447" y="2709333"/>
                  </a:lnTo>
                  <a:cubicBezTo>
                    <a:pt x="13184" y="2709333"/>
                    <a:pt x="0" y="2696149"/>
                    <a:pt x="0" y="2679886"/>
                  </a:cubicBezTo>
                  <a:lnTo>
                    <a:pt x="0" y="29447"/>
                  </a:lnTo>
                  <a:cubicBezTo>
                    <a:pt x="0" y="21637"/>
                    <a:pt x="3102" y="14147"/>
                    <a:pt x="8625" y="8625"/>
                  </a:cubicBezTo>
                  <a:cubicBezTo>
                    <a:pt x="14147" y="3102"/>
                    <a:pt x="21637" y="0"/>
                    <a:pt x="29447" y="0"/>
                  </a:cubicBezTo>
                  <a:close/>
                </a:path>
              </a:pathLst>
            </a:custGeom>
            <a:solidFill>
              <a:srgbClr val="E0B15E"/>
            </a:solidFill>
            <a:ln>
              <a:noFill/>
            </a:ln>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8522" y="0"/>
            <a:ext cx="14516565" cy="2225828"/>
            <a:chOff x="0" y="0"/>
            <a:chExt cx="3823293" cy="586226"/>
          </a:xfrm>
        </p:grpSpPr>
        <p:sp>
          <p:nvSpPr>
            <p:cNvPr name="Freeform 7" id="7"/>
            <p:cNvSpPr/>
            <p:nvPr/>
          </p:nvSpPr>
          <p:spPr>
            <a:xfrm flipH="false" flipV="false" rot="0">
              <a:off x="0" y="0"/>
              <a:ext cx="3823293" cy="586226"/>
            </a:xfrm>
            <a:custGeom>
              <a:avLst/>
              <a:gdLst/>
              <a:ahLst/>
              <a:cxnLst/>
              <a:rect r="r" b="b" t="t" l="l"/>
              <a:pathLst>
                <a:path h="586226" w="3823293">
                  <a:moveTo>
                    <a:pt x="31999" y="0"/>
                  </a:moveTo>
                  <a:lnTo>
                    <a:pt x="3791294" y="0"/>
                  </a:lnTo>
                  <a:cubicBezTo>
                    <a:pt x="3808967" y="0"/>
                    <a:pt x="3823293" y="14326"/>
                    <a:pt x="3823293" y="31999"/>
                  </a:cubicBezTo>
                  <a:lnTo>
                    <a:pt x="3823293" y="554227"/>
                  </a:lnTo>
                  <a:cubicBezTo>
                    <a:pt x="3823293" y="562714"/>
                    <a:pt x="3819922" y="570853"/>
                    <a:pt x="3813921" y="576854"/>
                  </a:cubicBezTo>
                  <a:cubicBezTo>
                    <a:pt x="3807920" y="582855"/>
                    <a:pt x="3799781" y="586226"/>
                    <a:pt x="3791294" y="586226"/>
                  </a:cubicBezTo>
                  <a:lnTo>
                    <a:pt x="31999" y="586226"/>
                  </a:lnTo>
                  <a:cubicBezTo>
                    <a:pt x="23512" y="586226"/>
                    <a:pt x="15373" y="582855"/>
                    <a:pt x="9372" y="576854"/>
                  </a:cubicBezTo>
                  <a:cubicBezTo>
                    <a:pt x="3371" y="570853"/>
                    <a:pt x="0" y="562714"/>
                    <a:pt x="0" y="554227"/>
                  </a:cubicBezTo>
                  <a:lnTo>
                    <a:pt x="0" y="31999"/>
                  </a:lnTo>
                  <a:cubicBezTo>
                    <a:pt x="0" y="23512"/>
                    <a:pt x="3371" y="15373"/>
                    <a:pt x="9372" y="9372"/>
                  </a:cubicBezTo>
                  <a:cubicBezTo>
                    <a:pt x="15373" y="3371"/>
                    <a:pt x="23512" y="0"/>
                    <a:pt x="31999" y="0"/>
                  </a:cubicBezTo>
                  <a:close/>
                </a:path>
              </a:pathLst>
            </a:custGeom>
            <a:solidFill>
              <a:srgbClr val="FFFFFF"/>
            </a:solidFill>
            <a:ln>
              <a:noFill/>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380188" y="3433090"/>
            <a:ext cx="7521166" cy="5155173"/>
          </a:xfrm>
          <a:custGeom>
            <a:avLst/>
            <a:gdLst/>
            <a:ahLst/>
            <a:cxnLst/>
            <a:rect r="r" b="b" t="t" l="l"/>
            <a:pathLst>
              <a:path h="5155173" w="7521166">
                <a:moveTo>
                  <a:pt x="0" y="0"/>
                </a:moveTo>
                <a:lnTo>
                  <a:pt x="7521167" y="0"/>
                </a:lnTo>
                <a:lnTo>
                  <a:pt x="7521167" y="5155173"/>
                </a:lnTo>
                <a:lnTo>
                  <a:pt x="0" y="5155173"/>
                </a:lnTo>
                <a:lnTo>
                  <a:pt x="0" y="0"/>
                </a:lnTo>
                <a:close/>
              </a:path>
            </a:pathLst>
          </a:custGeom>
          <a:blipFill>
            <a:blip r:embed="rId3"/>
            <a:stretch>
              <a:fillRect l="0" t="0" r="0" b="0"/>
            </a:stretch>
          </a:blipFill>
        </p:spPr>
      </p:sp>
      <p:sp>
        <p:nvSpPr>
          <p:cNvPr name="TextBox 10" id="10"/>
          <p:cNvSpPr txBox="true"/>
          <p:nvPr/>
        </p:nvSpPr>
        <p:spPr>
          <a:xfrm rot="0">
            <a:off x="3593711" y="650314"/>
            <a:ext cx="10403753" cy="925200"/>
          </a:xfrm>
          <a:prstGeom prst="rect">
            <a:avLst/>
          </a:prstGeom>
        </p:spPr>
        <p:txBody>
          <a:bodyPr anchor="t" rtlCol="false" tIns="0" lIns="0" bIns="0" rIns="0">
            <a:spAutoFit/>
          </a:bodyPr>
          <a:lstStyle/>
          <a:p>
            <a:pPr algn="just">
              <a:lnSpc>
                <a:spcPts val="6710"/>
              </a:lnSpc>
            </a:pPr>
            <a:r>
              <a:rPr lang="en-US" sz="6100">
                <a:solidFill>
                  <a:srgbClr val="626953"/>
                </a:solidFill>
                <a:latin typeface="Poppins Ultra-Bold"/>
              </a:rPr>
              <a:t>Visualization the clusters</a:t>
            </a:r>
          </a:p>
        </p:txBody>
      </p:sp>
      <p:sp>
        <p:nvSpPr>
          <p:cNvPr name="TextBox 11" id="11"/>
          <p:cNvSpPr txBox="true"/>
          <p:nvPr/>
        </p:nvSpPr>
        <p:spPr>
          <a:xfrm rot="0">
            <a:off x="7901355" y="2475626"/>
            <a:ext cx="10386645" cy="8472290"/>
          </a:xfrm>
          <a:prstGeom prst="rect">
            <a:avLst/>
          </a:prstGeom>
        </p:spPr>
        <p:txBody>
          <a:bodyPr anchor="t" rtlCol="false" tIns="0" lIns="0" bIns="0" rIns="0">
            <a:spAutoFit/>
          </a:bodyPr>
          <a:lstStyle/>
          <a:p>
            <a:pPr marL="532734" indent="-266367" lvl="1">
              <a:lnSpc>
                <a:spcPts val="3454"/>
              </a:lnSpc>
              <a:buFont typeface="Arial"/>
              <a:buChar char="•"/>
            </a:pPr>
            <a:r>
              <a:rPr lang="en-US" sz="2467">
                <a:solidFill>
                  <a:srgbClr val="FFFFFF"/>
                </a:solidFill>
                <a:latin typeface="Poppins"/>
              </a:rPr>
              <a:t>Visualizing the clusters based on Annual Income and Spending Score of the customers. As here we plot a graph named as Clusters of Customers to visualize the data in terms of groups or cluster.</a:t>
            </a:r>
          </a:p>
          <a:p>
            <a:pPr>
              <a:lnSpc>
                <a:spcPts val="3454"/>
              </a:lnSpc>
            </a:pPr>
          </a:p>
          <a:p>
            <a:pPr marL="532734" indent="-266367" lvl="1">
              <a:lnSpc>
                <a:spcPts val="3454"/>
              </a:lnSpc>
              <a:buFont typeface="Arial"/>
              <a:buChar char="•"/>
            </a:pPr>
            <a:r>
              <a:rPr lang="en-US" sz="2467">
                <a:solidFill>
                  <a:srgbClr val="FFFFFF"/>
                </a:solidFill>
                <a:latin typeface="Poppins"/>
              </a:rPr>
              <a:t>So from the above one we observed that the there are 5 clusters which are named as 0, 1, 2, 3, 4.</a:t>
            </a:r>
          </a:p>
          <a:p>
            <a:pPr>
              <a:lnSpc>
                <a:spcPts val="3454"/>
              </a:lnSpc>
            </a:pPr>
          </a:p>
          <a:p>
            <a:pPr>
              <a:lnSpc>
                <a:spcPts val="3454"/>
              </a:lnSpc>
            </a:pPr>
          </a:p>
          <a:p>
            <a:pPr marL="447431" indent="-223716" lvl="1">
              <a:lnSpc>
                <a:spcPts val="2901"/>
              </a:lnSpc>
              <a:buFont typeface="Arial"/>
              <a:buChar char="•"/>
            </a:pPr>
            <a:r>
              <a:rPr lang="en-US" sz="2072">
                <a:solidFill>
                  <a:srgbClr val="231F20"/>
                </a:solidFill>
                <a:latin typeface="Poppins"/>
              </a:rPr>
              <a:t>Cluster 0 which is at centre, average annual income with average spending score.</a:t>
            </a:r>
          </a:p>
          <a:p>
            <a:pPr marL="447431" indent="-223716" lvl="1">
              <a:lnSpc>
                <a:spcPts val="2901"/>
              </a:lnSpc>
              <a:buFont typeface="Arial"/>
              <a:buChar char="•"/>
            </a:pPr>
            <a:r>
              <a:rPr lang="en-US" sz="2072">
                <a:solidFill>
                  <a:srgbClr val="231F20"/>
                </a:solidFill>
                <a:latin typeface="Poppins"/>
              </a:rPr>
              <a:t>Cluster 1 which is at top right, highest annual income with highest spending score.</a:t>
            </a:r>
          </a:p>
          <a:p>
            <a:pPr marL="447431" indent="-223716" lvl="1">
              <a:lnSpc>
                <a:spcPts val="2901"/>
              </a:lnSpc>
              <a:buFont typeface="Arial"/>
              <a:buChar char="•"/>
            </a:pPr>
            <a:r>
              <a:rPr lang="en-US" sz="2072">
                <a:solidFill>
                  <a:srgbClr val="231F20"/>
                </a:solidFill>
                <a:latin typeface="Poppins"/>
              </a:rPr>
              <a:t>Cluster 2 which is at top left, lowest annual income with highest spending score.</a:t>
            </a:r>
          </a:p>
          <a:p>
            <a:pPr marL="447431" indent="-223716" lvl="1">
              <a:lnSpc>
                <a:spcPts val="2901"/>
              </a:lnSpc>
              <a:buFont typeface="Arial"/>
              <a:buChar char="•"/>
            </a:pPr>
            <a:r>
              <a:rPr lang="en-US" sz="2072">
                <a:solidFill>
                  <a:srgbClr val="231F20"/>
                </a:solidFill>
                <a:latin typeface="Poppins"/>
              </a:rPr>
              <a:t>Cluster 3 which is at bottom right, high annual income with low spending score.</a:t>
            </a:r>
          </a:p>
          <a:p>
            <a:pPr marL="447431" indent="-223716" lvl="1">
              <a:lnSpc>
                <a:spcPts val="2901"/>
              </a:lnSpc>
              <a:buFont typeface="Arial"/>
              <a:buChar char="•"/>
            </a:pPr>
            <a:r>
              <a:rPr lang="en-US" sz="2072">
                <a:solidFill>
                  <a:srgbClr val="231F20"/>
                </a:solidFill>
                <a:latin typeface="Poppins"/>
              </a:rPr>
              <a:t>Cluster 4 which is at bottom left, lowest annual income with lowest spending score.</a:t>
            </a:r>
          </a:p>
          <a:p>
            <a:pPr>
              <a:lnSpc>
                <a:spcPts val="2901"/>
              </a:lnSpc>
            </a:pPr>
          </a:p>
          <a:p>
            <a:pPr>
              <a:lnSpc>
                <a:spcPts val="445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422460" y="-509784"/>
            <a:ext cx="19132920" cy="2701944"/>
            <a:chOff x="0" y="0"/>
            <a:chExt cx="5039123" cy="711623"/>
          </a:xfrm>
        </p:grpSpPr>
        <p:sp>
          <p:nvSpPr>
            <p:cNvPr name="Freeform 3" id="3"/>
            <p:cNvSpPr/>
            <p:nvPr/>
          </p:nvSpPr>
          <p:spPr>
            <a:xfrm flipH="false" flipV="false" rot="0">
              <a:off x="0" y="0"/>
              <a:ext cx="5039123" cy="711623"/>
            </a:xfrm>
            <a:custGeom>
              <a:avLst/>
              <a:gdLst/>
              <a:ahLst/>
              <a:cxnLst/>
              <a:rect r="r" b="b" t="t" l="l"/>
              <a:pathLst>
                <a:path h="711623" w="5039123">
                  <a:moveTo>
                    <a:pt x="0" y="0"/>
                  </a:moveTo>
                  <a:lnTo>
                    <a:pt x="5039123" y="0"/>
                  </a:lnTo>
                  <a:lnTo>
                    <a:pt x="5039123" y="711623"/>
                  </a:lnTo>
                  <a:lnTo>
                    <a:pt x="0" y="711623"/>
                  </a:lnTo>
                  <a:close/>
                </a:path>
              </a:pathLst>
            </a:custGeom>
            <a:solidFill>
              <a:srgbClr val="E0B15E"/>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5778269" y="1375556"/>
            <a:ext cx="6731462" cy="1306335"/>
            <a:chOff x="0" y="0"/>
            <a:chExt cx="1772895" cy="344055"/>
          </a:xfrm>
        </p:grpSpPr>
        <p:sp>
          <p:nvSpPr>
            <p:cNvPr name="Freeform 6" id="6"/>
            <p:cNvSpPr/>
            <p:nvPr/>
          </p:nvSpPr>
          <p:spPr>
            <a:xfrm flipH="false" flipV="false" rot="0">
              <a:off x="0" y="0"/>
              <a:ext cx="1772895" cy="344055"/>
            </a:xfrm>
            <a:custGeom>
              <a:avLst/>
              <a:gdLst/>
              <a:ahLst/>
              <a:cxnLst/>
              <a:rect r="r" b="b" t="t" l="l"/>
              <a:pathLst>
                <a:path h="344055" w="1772895">
                  <a:moveTo>
                    <a:pt x="13801" y="0"/>
                  </a:moveTo>
                  <a:lnTo>
                    <a:pt x="1759094" y="0"/>
                  </a:lnTo>
                  <a:cubicBezTo>
                    <a:pt x="1766716" y="0"/>
                    <a:pt x="1772895" y="6179"/>
                    <a:pt x="1772895" y="13801"/>
                  </a:cubicBezTo>
                  <a:lnTo>
                    <a:pt x="1772895" y="330254"/>
                  </a:lnTo>
                  <a:cubicBezTo>
                    <a:pt x="1772895" y="337876"/>
                    <a:pt x="1766716" y="344055"/>
                    <a:pt x="1759094" y="344055"/>
                  </a:cubicBezTo>
                  <a:lnTo>
                    <a:pt x="13801" y="344055"/>
                  </a:lnTo>
                  <a:cubicBezTo>
                    <a:pt x="6179" y="344055"/>
                    <a:pt x="0" y="337876"/>
                    <a:pt x="0" y="330254"/>
                  </a:cubicBezTo>
                  <a:lnTo>
                    <a:pt x="0" y="13801"/>
                  </a:lnTo>
                  <a:cubicBezTo>
                    <a:pt x="0" y="6179"/>
                    <a:pt x="6179" y="0"/>
                    <a:pt x="13801" y="0"/>
                  </a:cubicBezTo>
                  <a:close/>
                </a:path>
              </a:pathLst>
            </a:custGeom>
            <a:solidFill>
              <a:srgbClr val="FFFFFF"/>
            </a:solidFill>
            <a:ln>
              <a:noFill/>
            </a:ln>
          </p:spPr>
        </p:sp>
        <p:sp>
          <p:nvSpPr>
            <p:cNvPr name="TextBox 7" id="7"/>
            <p:cNvSpPr txBox="true"/>
            <p:nvPr/>
          </p:nvSpPr>
          <p:spPr>
            <a:xfrm>
              <a:off x="0" y="-66675"/>
              <a:ext cx="812800" cy="879475"/>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Conclusion</a:t>
              </a:r>
            </a:p>
          </p:txBody>
        </p:sp>
      </p:grpSp>
      <p:grpSp>
        <p:nvGrpSpPr>
          <p:cNvPr name="Group 8" id="8"/>
          <p:cNvGrpSpPr/>
          <p:nvPr/>
        </p:nvGrpSpPr>
        <p:grpSpPr>
          <a:xfrm rot="0">
            <a:off x="1209450" y="5625792"/>
            <a:ext cx="2827793" cy="2246338"/>
            <a:chOff x="0" y="0"/>
            <a:chExt cx="1168680" cy="928375"/>
          </a:xfrm>
        </p:grpSpPr>
        <p:sp>
          <p:nvSpPr>
            <p:cNvPr name="Freeform 9" id="9"/>
            <p:cNvSpPr/>
            <p:nvPr/>
          </p:nvSpPr>
          <p:spPr>
            <a:xfrm flipH="false" flipV="false" rot="0">
              <a:off x="0" y="0"/>
              <a:ext cx="1168681" cy="928375"/>
            </a:xfrm>
            <a:custGeom>
              <a:avLst/>
              <a:gdLst/>
              <a:ahLst/>
              <a:cxnLst/>
              <a:rect r="r" b="b" t="t" l="l"/>
              <a:pathLst>
                <a:path h="928375" w="1168681">
                  <a:moveTo>
                    <a:pt x="54756" y="0"/>
                  </a:moveTo>
                  <a:lnTo>
                    <a:pt x="1113925" y="0"/>
                  </a:lnTo>
                  <a:cubicBezTo>
                    <a:pt x="1144165" y="0"/>
                    <a:pt x="1168681" y="24515"/>
                    <a:pt x="1168681" y="54756"/>
                  </a:cubicBezTo>
                  <a:lnTo>
                    <a:pt x="1168681" y="873619"/>
                  </a:lnTo>
                  <a:cubicBezTo>
                    <a:pt x="1168681" y="903860"/>
                    <a:pt x="1144165" y="928375"/>
                    <a:pt x="1113925" y="928375"/>
                  </a:cubicBezTo>
                  <a:lnTo>
                    <a:pt x="54756" y="928375"/>
                  </a:lnTo>
                  <a:cubicBezTo>
                    <a:pt x="24515" y="928375"/>
                    <a:pt x="0" y="903860"/>
                    <a:pt x="0" y="873619"/>
                  </a:cubicBezTo>
                  <a:lnTo>
                    <a:pt x="0" y="54756"/>
                  </a:lnTo>
                  <a:cubicBezTo>
                    <a:pt x="0" y="24515"/>
                    <a:pt x="24515" y="0"/>
                    <a:pt x="54756" y="0"/>
                  </a:cubicBezTo>
                  <a:close/>
                </a:path>
              </a:pathLst>
            </a:custGeom>
            <a:solidFill>
              <a:srgbClr val="FFF0A2"/>
            </a:solidFill>
            <a:ln w="19050">
              <a:solidFill>
                <a:srgbClr val="E0B15E"/>
              </a:solidFill>
            </a:ln>
          </p:spPr>
        </p:sp>
        <p:sp>
          <p:nvSpPr>
            <p:cNvPr name="TextBox 10" id="10"/>
            <p:cNvSpPr txBox="true"/>
            <p:nvPr/>
          </p:nvSpPr>
          <p:spPr>
            <a:xfrm>
              <a:off x="0" y="-38100"/>
              <a:ext cx="812800" cy="850900"/>
            </a:xfrm>
            <a:prstGeom prst="rect">
              <a:avLst/>
            </a:prstGeom>
          </p:spPr>
          <p:txBody>
            <a:bodyPr anchor="ctr" rtlCol="false" tIns="254000" lIns="254000" bIns="254000" rIns="254000"/>
            <a:lstStyle/>
            <a:p>
              <a:pPr algn="ctr">
                <a:lnSpc>
                  <a:spcPts val="2100"/>
                </a:lnSpc>
              </a:pPr>
              <a:r>
                <a:rPr lang="en-US" sz="1500">
                  <a:solidFill>
                    <a:srgbClr val="000000"/>
                  </a:solidFill>
                  <a:latin typeface="DM Sans"/>
                </a:rPr>
                <a:t>The Highest income , high spendingcan be target these type of customers as they earn more money and spend as much as they want.</a:t>
              </a:r>
            </a:p>
            <a:p>
              <a:pPr algn="ctr" marL="0" indent="0" lvl="0">
                <a:lnSpc>
                  <a:spcPts val="1680"/>
                </a:lnSpc>
                <a:spcBef>
                  <a:spcPct val="0"/>
                </a:spcBef>
              </a:pPr>
            </a:p>
          </p:txBody>
        </p:sp>
      </p:grpSp>
      <p:grpSp>
        <p:nvGrpSpPr>
          <p:cNvPr name="Group 11" id="11"/>
          <p:cNvGrpSpPr/>
          <p:nvPr/>
        </p:nvGrpSpPr>
        <p:grpSpPr>
          <a:xfrm rot="0">
            <a:off x="4810081" y="5625792"/>
            <a:ext cx="2506383" cy="2246338"/>
            <a:chOff x="0" y="0"/>
            <a:chExt cx="1035847" cy="928375"/>
          </a:xfrm>
        </p:grpSpPr>
        <p:sp>
          <p:nvSpPr>
            <p:cNvPr name="Freeform 12" id="12"/>
            <p:cNvSpPr/>
            <p:nvPr/>
          </p:nvSpPr>
          <p:spPr>
            <a:xfrm flipH="false" flipV="false" rot="0">
              <a:off x="0" y="0"/>
              <a:ext cx="1035847" cy="928375"/>
            </a:xfrm>
            <a:custGeom>
              <a:avLst/>
              <a:gdLst/>
              <a:ahLst/>
              <a:cxnLst/>
              <a:rect r="r" b="b" t="t" l="l"/>
              <a:pathLst>
                <a:path h="928375" w="1035847">
                  <a:moveTo>
                    <a:pt x="61778" y="0"/>
                  </a:moveTo>
                  <a:lnTo>
                    <a:pt x="974070" y="0"/>
                  </a:lnTo>
                  <a:cubicBezTo>
                    <a:pt x="990454" y="0"/>
                    <a:pt x="1006167" y="6509"/>
                    <a:pt x="1017753" y="18094"/>
                  </a:cubicBezTo>
                  <a:cubicBezTo>
                    <a:pt x="1029338" y="29680"/>
                    <a:pt x="1035847" y="45393"/>
                    <a:pt x="1035847" y="61778"/>
                  </a:cubicBezTo>
                  <a:lnTo>
                    <a:pt x="1035847" y="866597"/>
                  </a:lnTo>
                  <a:cubicBezTo>
                    <a:pt x="1035847" y="882981"/>
                    <a:pt x="1029338" y="898695"/>
                    <a:pt x="1017753" y="910280"/>
                  </a:cubicBezTo>
                  <a:cubicBezTo>
                    <a:pt x="1006167" y="921866"/>
                    <a:pt x="990454" y="928375"/>
                    <a:pt x="974070" y="928375"/>
                  </a:cubicBezTo>
                  <a:lnTo>
                    <a:pt x="61778" y="928375"/>
                  </a:lnTo>
                  <a:cubicBezTo>
                    <a:pt x="45393" y="928375"/>
                    <a:pt x="29680" y="921866"/>
                    <a:pt x="18094" y="910280"/>
                  </a:cubicBezTo>
                  <a:cubicBezTo>
                    <a:pt x="6509" y="898695"/>
                    <a:pt x="0" y="882981"/>
                    <a:pt x="0" y="866597"/>
                  </a:cubicBezTo>
                  <a:lnTo>
                    <a:pt x="0" y="61778"/>
                  </a:lnTo>
                  <a:cubicBezTo>
                    <a:pt x="0" y="45393"/>
                    <a:pt x="6509" y="29680"/>
                    <a:pt x="18094" y="18094"/>
                  </a:cubicBezTo>
                  <a:cubicBezTo>
                    <a:pt x="29680" y="6509"/>
                    <a:pt x="45393" y="0"/>
                    <a:pt x="61778" y="0"/>
                  </a:cubicBezTo>
                  <a:close/>
                </a:path>
              </a:pathLst>
            </a:custGeom>
            <a:solidFill>
              <a:srgbClr val="FFF0A2"/>
            </a:solidFill>
            <a:ln w="19050">
              <a:solidFill>
                <a:srgbClr val="E0B15E"/>
              </a:solidFill>
            </a:ln>
          </p:spPr>
        </p:sp>
        <p:sp>
          <p:nvSpPr>
            <p:cNvPr name="TextBox 13" id="13"/>
            <p:cNvSpPr txBox="true"/>
            <p:nvPr/>
          </p:nvSpPr>
          <p:spPr>
            <a:xfrm>
              <a:off x="0" y="-28575"/>
              <a:ext cx="812800" cy="841375"/>
            </a:xfrm>
            <a:prstGeom prst="rect">
              <a:avLst/>
            </a:prstGeom>
          </p:spPr>
          <p:txBody>
            <a:bodyPr anchor="ctr" rtlCol="false" tIns="254000" lIns="254000" bIns="254000" rIns="254000"/>
            <a:lstStyle/>
            <a:p>
              <a:pPr algn="ctr">
                <a:lnSpc>
                  <a:spcPts val="1960"/>
                </a:lnSpc>
              </a:pPr>
              <a:r>
                <a:rPr lang="en-US" sz="1400">
                  <a:solidFill>
                    <a:srgbClr val="000000"/>
                  </a:solidFill>
                  <a:latin typeface="DM Sans"/>
                </a:rPr>
                <a:t>Highest income, low spending can be target these type of customers by asking feedback and advertising the product in a better way.</a:t>
              </a:r>
            </a:p>
            <a:p>
              <a:pPr algn="ctr">
                <a:lnSpc>
                  <a:spcPts val="1680"/>
                </a:lnSpc>
              </a:pPr>
            </a:p>
          </p:txBody>
        </p:sp>
      </p:grpSp>
      <p:sp>
        <p:nvSpPr>
          <p:cNvPr name="AutoShape 14" id="14"/>
          <p:cNvSpPr/>
          <p:nvPr/>
        </p:nvSpPr>
        <p:spPr>
          <a:xfrm>
            <a:off x="4037243" y="6748961"/>
            <a:ext cx="772837" cy="0"/>
          </a:xfrm>
          <a:prstGeom prst="line">
            <a:avLst/>
          </a:prstGeom>
          <a:ln cap="flat" w="38100">
            <a:solidFill>
              <a:srgbClr val="000000"/>
            </a:solidFill>
            <a:prstDash val="solid"/>
            <a:headEnd type="none" len="sm" w="sm"/>
            <a:tailEnd type="arrow" len="sm" w="med"/>
          </a:ln>
        </p:spPr>
      </p:sp>
      <p:grpSp>
        <p:nvGrpSpPr>
          <p:cNvPr name="Group 15" id="15"/>
          <p:cNvGrpSpPr/>
          <p:nvPr/>
        </p:nvGrpSpPr>
        <p:grpSpPr>
          <a:xfrm rot="0">
            <a:off x="2281351" y="4848446"/>
            <a:ext cx="733836" cy="733836"/>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430"/>
                </a:lnSpc>
              </a:pPr>
              <a:r>
                <a:rPr lang="en-US" sz="2450">
                  <a:solidFill>
                    <a:srgbClr val="000000"/>
                  </a:solidFill>
                  <a:latin typeface="DM Sans Bold"/>
                </a:rPr>
                <a:t>01</a:t>
              </a:r>
            </a:p>
          </p:txBody>
        </p:sp>
      </p:grpSp>
      <p:grpSp>
        <p:nvGrpSpPr>
          <p:cNvPr name="Group 18" id="18"/>
          <p:cNvGrpSpPr/>
          <p:nvPr/>
        </p:nvGrpSpPr>
        <p:grpSpPr>
          <a:xfrm rot="0">
            <a:off x="5685517" y="4830944"/>
            <a:ext cx="733836" cy="733836"/>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430"/>
                </a:lnSpc>
              </a:pPr>
              <a:r>
                <a:rPr lang="en-US" sz="2450">
                  <a:solidFill>
                    <a:srgbClr val="000000"/>
                  </a:solidFill>
                  <a:latin typeface="DM Sans Bold"/>
                </a:rPr>
                <a:t>02</a:t>
              </a:r>
            </a:p>
          </p:txBody>
        </p:sp>
      </p:grpSp>
      <p:grpSp>
        <p:nvGrpSpPr>
          <p:cNvPr name="Group 21" id="21"/>
          <p:cNvGrpSpPr/>
          <p:nvPr/>
        </p:nvGrpSpPr>
        <p:grpSpPr>
          <a:xfrm rot="0">
            <a:off x="8039052" y="5625792"/>
            <a:ext cx="2506383" cy="2246338"/>
            <a:chOff x="0" y="0"/>
            <a:chExt cx="1035847" cy="928375"/>
          </a:xfrm>
        </p:grpSpPr>
        <p:sp>
          <p:nvSpPr>
            <p:cNvPr name="Freeform 22" id="22"/>
            <p:cNvSpPr/>
            <p:nvPr/>
          </p:nvSpPr>
          <p:spPr>
            <a:xfrm flipH="false" flipV="false" rot="0">
              <a:off x="0" y="0"/>
              <a:ext cx="1035847" cy="928375"/>
            </a:xfrm>
            <a:custGeom>
              <a:avLst/>
              <a:gdLst/>
              <a:ahLst/>
              <a:cxnLst/>
              <a:rect r="r" b="b" t="t" l="l"/>
              <a:pathLst>
                <a:path h="928375" w="1035847">
                  <a:moveTo>
                    <a:pt x="61778" y="0"/>
                  </a:moveTo>
                  <a:lnTo>
                    <a:pt x="974070" y="0"/>
                  </a:lnTo>
                  <a:cubicBezTo>
                    <a:pt x="990454" y="0"/>
                    <a:pt x="1006167" y="6509"/>
                    <a:pt x="1017753" y="18094"/>
                  </a:cubicBezTo>
                  <a:cubicBezTo>
                    <a:pt x="1029338" y="29680"/>
                    <a:pt x="1035847" y="45393"/>
                    <a:pt x="1035847" y="61778"/>
                  </a:cubicBezTo>
                  <a:lnTo>
                    <a:pt x="1035847" y="866597"/>
                  </a:lnTo>
                  <a:cubicBezTo>
                    <a:pt x="1035847" y="882981"/>
                    <a:pt x="1029338" y="898695"/>
                    <a:pt x="1017753" y="910280"/>
                  </a:cubicBezTo>
                  <a:cubicBezTo>
                    <a:pt x="1006167" y="921866"/>
                    <a:pt x="990454" y="928375"/>
                    <a:pt x="974070" y="928375"/>
                  </a:cubicBezTo>
                  <a:lnTo>
                    <a:pt x="61778" y="928375"/>
                  </a:lnTo>
                  <a:cubicBezTo>
                    <a:pt x="45393" y="928375"/>
                    <a:pt x="29680" y="921866"/>
                    <a:pt x="18094" y="910280"/>
                  </a:cubicBezTo>
                  <a:cubicBezTo>
                    <a:pt x="6509" y="898695"/>
                    <a:pt x="0" y="882981"/>
                    <a:pt x="0" y="866597"/>
                  </a:cubicBezTo>
                  <a:lnTo>
                    <a:pt x="0" y="61778"/>
                  </a:lnTo>
                  <a:cubicBezTo>
                    <a:pt x="0" y="45393"/>
                    <a:pt x="6509" y="29680"/>
                    <a:pt x="18094" y="18094"/>
                  </a:cubicBezTo>
                  <a:cubicBezTo>
                    <a:pt x="29680" y="6509"/>
                    <a:pt x="45393" y="0"/>
                    <a:pt x="61778" y="0"/>
                  </a:cubicBezTo>
                  <a:close/>
                </a:path>
              </a:pathLst>
            </a:custGeom>
            <a:solidFill>
              <a:srgbClr val="FFF0A2"/>
            </a:solidFill>
            <a:ln w="19050">
              <a:solidFill>
                <a:srgbClr val="E0B15E"/>
              </a:solidFill>
            </a:ln>
          </p:spPr>
        </p:sp>
        <p:sp>
          <p:nvSpPr>
            <p:cNvPr name="TextBox 23" id="23"/>
            <p:cNvSpPr txBox="true"/>
            <p:nvPr/>
          </p:nvSpPr>
          <p:spPr>
            <a:xfrm>
              <a:off x="0" y="-38100"/>
              <a:ext cx="812800" cy="850900"/>
            </a:xfrm>
            <a:prstGeom prst="rect">
              <a:avLst/>
            </a:prstGeom>
          </p:spPr>
          <p:txBody>
            <a:bodyPr anchor="ctr" rtlCol="false" tIns="254000" lIns="254000" bIns="254000" rIns="254000"/>
            <a:lstStyle/>
            <a:p>
              <a:pPr algn="ctr">
                <a:lnSpc>
                  <a:spcPts val="2100"/>
                </a:lnSpc>
              </a:pPr>
              <a:r>
                <a:rPr lang="en-US" sz="1500">
                  <a:solidFill>
                    <a:srgbClr val="000000"/>
                  </a:solidFill>
                  <a:latin typeface="DM Sans"/>
                </a:rPr>
                <a:t>Average income, Average spending may or may not be beneficial to the mall owners of this type of customers.</a:t>
              </a:r>
            </a:p>
            <a:p>
              <a:pPr algn="ctr">
                <a:lnSpc>
                  <a:spcPts val="1680"/>
                </a:lnSpc>
              </a:pPr>
            </a:p>
          </p:txBody>
        </p:sp>
      </p:grpSp>
      <p:sp>
        <p:nvSpPr>
          <p:cNvPr name="AutoShape 24" id="24"/>
          <p:cNvSpPr/>
          <p:nvPr/>
        </p:nvSpPr>
        <p:spPr>
          <a:xfrm>
            <a:off x="7316464" y="6748961"/>
            <a:ext cx="722588" cy="0"/>
          </a:xfrm>
          <a:prstGeom prst="line">
            <a:avLst/>
          </a:prstGeom>
          <a:ln cap="flat" w="38100">
            <a:solidFill>
              <a:srgbClr val="000000"/>
            </a:solidFill>
            <a:prstDash val="solid"/>
            <a:headEnd type="none" len="sm" w="sm"/>
            <a:tailEnd type="arrow" len="sm" w="med"/>
          </a:ln>
        </p:spPr>
      </p:sp>
      <p:grpSp>
        <p:nvGrpSpPr>
          <p:cNvPr name="Group 25" id="25"/>
          <p:cNvGrpSpPr/>
          <p:nvPr/>
        </p:nvGrpSpPr>
        <p:grpSpPr>
          <a:xfrm rot="0">
            <a:off x="8925325" y="4830944"/>
            <a:ext cx="733836" cy="733836"/>
            <a:chOff x="0" y="0"/>
            <a:chExt cx="812800" cy="812800"/>
          </a:xfrm>
        </p:grpSpPr>
        <p:sp>
          <p:nvSpPr>
            <p:cNvPr name="Freeform 26" id="2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3430"/>
                </a:lnSpc>
              </a:pPr>
              <a:r>
                <a:rPr lang="en-US" sz="2450">
                  <a:solidFill>
                    <a:srgbClr val="000000"/>
                  </a:solidFill>
                  <a:latin typeface="DM Sans Bold"/>
                </a:rPr>
                <a:t>03</a:t>
              </a:r>
            </a:p>
          </p:txBody>
        </p:sp>
      </p:grpSp>
      <p:grpSp>
        <p:nvGrpSpPr>
          <p:cNvPr name="Group 28" id="28"/>
          <p:cNvGrpSpPr/>
          <p:nvPr/>
        </p:nvGrpSpPr>
        <p:grpSpPr>
          <a:xfrm rot="0">
            <a:off x="11318273" y="5625792"/>
            <a:ext cx="2506383" cy="2246338"/>
            <a:chOff x="0" y="0"/>
            <a:chExt cx="1035847" cy="928375"/>
          </a:xfrm>
        </p:grpSpPr>
        <p:sp>
          <p:nvSpPr>
            <p:cNvPr name="Freeform 29" id="29"/>
            <p:cNvSpPr/>
            <p:nvPr/>
          </p:nvSpPr>
          <p:spPr>
            <a:xfrm flipH="false" flipV="false" rot="0">
              <a:off x="0" y="0"/>
              <a:ext cx="1035847" cy="928375"/>
            </a:xfrm>
            <a:custGeom>
              <a:avLst/>
              <a:gdLst/>
              <a:ahLst/>
              <a:cxnLst/>
              <a:rect r="r" b="b" t="t" l="l"/>
              <a:pathLst>
                <a:path h="928375" w="1035847">
                  <a:moveTo>
                    <a:pt x="61778" y="0"/>
                  </a:moveTo>
                  <a:lnTo>
                    <a:pt x="974070" y="0"/>
                  </a:lnTo>
                  <a:cubicBezTo>
                    <a:pt x="990454" y="0"/>
                    <a:pt x="1006167" y="6509"/>
                    <a:pt x="1017753" y="18094"/>
                  </a:cubicBezTo>
                  <a:cubicBezTo>
                    <a:pt x="1029338" y="29680"/>
                    <a:pt x="1035847" y="45393"/>
                    <a:pt x="1035847" y="61778"/>
                  </a:cubicBezTo>
                  <a:lnTo>
                    <a:pt x="1035847" y="866597"/>
                  </a:lnTo>
                  <a:cubicBezTo>
                    <a:pt x="1035847" y="882981"/>
                    <a:pt x="1029338" y="898695"/>
                    <a:pt x="1017753" y="910280"/>
                  </a:cubicBezTo>
                  <a:cubicBezTo>
                    <a:pt x="1006167" y="921866"/>
                    <a:pt x="990454" y="928375"/>
                    <a:pt x="974070" y="928375"/>
                  </a:cubicBezTo>
                  <a:lnTo>
                    <a:pt x="61778" y="928375"/>
                  </a:lnTo>
                  <a:cubicBezTo>
                    <a:pt x="45393" y="928375"/>
                    <a:pt x="29680" y="921866"/>
                    <a:pt x="18094" y="910280"/>
                  </a:cubicBezTo>
                  <a:cubicBezTo>
                    <a:pt x="6509" y="898695"/>
                    <a:pt x="0" y="882981"/>
                    <a:pt x="0" y="866597"/>
                  </a:cubicBezTo>
                  <a:lnTo>
                    <a:pt x="0" y="61778"/>
                  </a:lnTo>
                  <a:cubicBezTo>
                    <a:pt x="0" y="45393"/>
                    <a:pt x="6509" y="29680"/>
                    <a:pt x="18094" y="18094"/>
                  </a:cubicBezTo>
                  <a:cubicBezTo>
                    <a:pt x="29680" y="6509"/>
                    <a:pt x="45393" y="0"/>
                    <a:pt x="61778" y="0"/>
                  </a:cubicBezTo>
                  <a:close/>
                </a:path>
              </a:pathLst>
            </a:custGeom>
            <a:solidFill>
              <a:srgbClr val="FFF0A2"/>
            </a:solidFill>
            <a:ln w="19050">
              <a:solidFill>
                <a:srgbClr val="E0B15E"/>
              </a:solidFill>
            </a:ln>
          </p:spPr>
        </p:sp>
        <p:sp>
          <p:nvSpPr>
            <p:cNvPr name="TextBox 30" id="30"/>
            <p:cNvSpPr txBox="true"/>
            <p:nvPr/>
          </p:nvSpPr>
          <p:spPr>
            <a:xfrm>
              <a:off x="0" y="-38100"/>
              <a:ext cx="812800" cy="850900"/>
            </a:xfrm>
            <a:prstGeom prst="rect">
              <a:avLst/>
            </a:prstGeom>
          </p:spPr>
          <p:txBody>
            <a:bodyPr anchor="ctr" rtlCol="false" tIns="254000" lIns="254000" bIns="254000" rIns="254000"/>
            <a:lstStyle/>
            <a:p>
              <a:pPr algn="ctr">
                <a:lnSpc>
                  <a:spcPts val="2100"/>
                </a:lnSpc>
              </a:pPr>
              <a:r>
                <a:rPr lang="en-US" sz="1500">
                  <a:solidFill>
                    <a:srgbClr val="000000"/>
                  </a:solidFill>
                  <a:latin typeface="DM Sans"/>
                </a:rPr>
                <a:t>Low income, High spending can be target these type of customers by providing them with low-cost EMI’s etc.</a:t>
              </a:r>
            </a:p>
            <a:p>
              <a:pPr algn="ctr">
                <a:lnSpc>
                  <a:spcPts val="1680"/>
                </a:lnSpc>
              </a:pPr>
            </a:p>
          </p:txBody>
        </p:sp>
      </p:grpSp>
      <p:sp>
        <p:nvSpPr>
          <p:cNvPr name="AutoShape 31" id="31"/>
          <p:cNvSpPr/>
          <p:nvPr/>
        </p:nvSpPr>
        <p:spPr>
          <a:xfrm>
            <a:off x="10545435" y="6748961"/>
            <a:ext cx="772837" cy="0"/>
          </a:xfrm>
          <a:prstGeom prst="line">
            <a:avLst/>
          </a:prstGeom>
          <a:ln cap="flat" w="38100">
            <a:solidFill>
              <a:srgbClr val="000000"/>
            </a:solidFill>
            <a:prstDash val="solid"/>
            <a:headEnd type="none" len="sm" w="sm"/>
            <a:tailEnd type="arrow" len="sm" w="med"/>
          </a:ln>
        </p:spPr>
      </p:sp>
      <p:grpSp>
        <p:nvGrpSpPr>
          <p:cNvPr name="Group 32" id="32"/>
          <p:cNvGrpSpPr/>
          <p:nvPr/>
        </p:nvGrpSpPr>
        <p:grpSpPr>
          <a:xfrm rot="0">
            <a:off x="12193709" y="4867607"/>
            <a:ext cx="733836" cy="733836"/>
            <a:chOff x="0" y="0"/>
            <a:chExt cx="812800" cy="812800"/>
          </a:xfrm>
        </p:grpSpPr>
        <p:sp>
          <p:nvSpPr>
            <p:cNvPr name="Freeform 33" id="3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p:spPr>
        </p:sp>
        <p:sp>
          <p:nvSpPr>
            <p:cNvPr name="TextBox 34" id="34"/>
            <p:cNvSpPr txBox="true"/>
            <p:nvPr/>
          </p:nvSpPr>
          <p:spPr>
            <a:xfrm>
              <a:off x="76200" y="28575"/>
              <a:ext cx="660400" cy="708025"/>
            </a:xfrm>
            <a:prstGeom prst="rect">
              <a:avLst/>
            </a:prstGeom>
          </p:spPr>
          <p:txBody>
            <a:bodyPr anchor="ctr" rtlCol="false" tIns="50800" lIns="50800" bIns="50800" rIns="50800"/>
            <a:lstStyle/>
            <a:p>
              <a:pPr algn="ctr">
                <a:lnSpc>
                  <a:spcPts val="3430"/>
                </a:lnSpc>
              </a:pPr>
              <a:r>
                <a:rPr lang="en-US" sz="2450">
                  <a:solidFill>
                    <a:srgbClr val="000000"/>
                  </a:solidFill>
                  <a:latin typeface="DM Sans Bold"/>
                </a:rPr>
                <a:t>04</a:t>
              </a:r>
            </a:p>
          </p:txBody>
        </p:sp>
      </p:grpSp>
      <p:grpSp>
        <p:nvGrpSpPr>
          <p:cNvPr name="Group 35" id="35"/>
          <p:cNvGrpSpPr/>
          <p:nvPr/>
        </p:nvGrpSpPr>
        <p:grpSpPr>
          <a:xfrm rot="0">
            <a:off x="14575370" y="5625792"/>
            <a:ext cx="2506383" cy="2270686"/>
            <a:chOff x="0" y="0"/>
            <a:chExt cx="1035847" cy="938437"/>
          </a:xfrm>
        </p:grpSpPr>
        <p:sp>
          <p:nvSpPr>
            <p:cNvPr name="Freeform 36" id="36"/>
            <p:cNvSpPr/>
            <p:nvPr/>
          </p:nvSpPr>
          <p:spPr>
            <a:xfrm flipH="false" flipV="false" rot="0">
              <a:off x="0" y="0"/>
              <a:ext cx="1035847" cy="938437"/>
            </a:xfrm>
            <a:custGeom>
              <a:avLst/>
              <a:gdLst/>
              <a:ahLst/>
              <a:cxnLst/>
              <a:rect r="r" b="b" t="t" l="l"/>
              <a:pathLst>
                <a:path h="938437" w="1035847">
                  <a:moveTo>
                    <a:pt x="61778" y="0"/>
                  </a:moveTo>
                  <a:lnTo>
                    <a:pt x="974070" y="0"/>
                  </a:lnTo>
                  <a:cubicBezTo>
                    <a:pt x="990454" y="0"/>
                    <a:pt x="1006167" y="6509"/>
                    <a:pt x="1017753" y="18094"/>
                  </a:cubicBezTo>
                  <a:cubicBezTo>
                    <a:pt x="1029338" y="29680"/>
                    <a:pt x="1035847" y="45393"/>
                    <a:pt x="1035847" y="61778"/>
                  </a:cubicBezTo>
                  <a:lnTo>
                    <a:pt x="1035847" y="876660"/>
                  </a:lnTo>
                  <a:cubicBezTo>
                    <a:pt x="1035847" y="910779"/>
                    <a:pt x="1008188" y="938437"/>
                    <a:pt x="974070" y="938437"/>
                  </a:cubicBezTo>
                  <a:lnTo>
                    <a:pt x="61778" y="938437"/>
                  </a:lnTo>
                  <a:cubicBezTo>
                    <a:pt x="45393" y="938437"/>
                    <a:pt x="29680" y="931929"/>
                    <a:pt x="18094" y="920343"/>
                  </a:cubicBezTo>
                  <a:cubicBezTo>
                    <a:pt x="6509" y="908758"/>
                    <a:pt x="0" y="893044"/>
                    <a:pt x="0" y="876660"/>
                  </a:cubicBezTo>
                  <a:lnTo>
                    <a:pt x="0" y="61778"/>
                  </a:lnTo>
                  <a:cubicBezTo>
                    <a:pt x="0" y="45393"/>
                    <a:pt x="6509" y="29680"/>
                    <a:pt x="18094" y="18094"/>
                  </a:cubicBezTo>
                  <a:cubicBezTo>
                    <a:pt x="29680" y="6509"/>
                    <a:pt x="45393" y="0"/>
                    <a:pt x="61778" y="0"/>
                  </a:cubicBezTo>
                  <a:close/>
                </a:path>
              </a:pathLst>
            </a:custGeom>
            <a:solidFill>
              <a:srgbClr val="FFF0A2"/>
            </a:solidFill>
            <a:ln w="19050">
              <a:solidFill>
                <a:srgbClr val="E0B15E"/>
              </a:solidFill>
            </a:ln>
          </p:spPr>
        </p:sp>
        <p:sp>
          <p:nvSpPr>
            <p:cNvPr name="TextBox 37" id="37"/>
            <p:cNvSpPr txBox="true"/>
            <p:nvPr/>
          </p:nvSpPr>
          <p:spPr>
            <a:xfrm>
              <a:off x="0" y="-28575"/>
              <a:ext cx="812800" cy="841375"/>
            </a:xfrm>
            <a:prstGeom prst="rect">
              <a:avLst/>
            </a:prstGeom>
          </p:spPr>
          <p:txBody>
            <a:bodyPr anchor="ctr" rtlCol="false" tIns="254000" lIns="254000" bIns="254000" rIns="254000"/>
            <a:lstStyle/>
            <a:p>
              <a:pPr algn="ctr">
                <a:lnSpc>
                  <a:spcPts val="1960"/>
                </a:lnSpc>
              </a:pPr>
              <a:r>
                <a:rPr lang="en-US" sz="1400">
                  <a:solidFill>
                    <a:srgbClr val="000000"/>
                  </a:solidFill>
                  <a:latin typeface="DM Sans"/>
                </a:rPr>
                <a:t>Low income, Low spending don’t target these type of customers because they earn a bit and spend some amount of money.</a:t>
              </a:r>
            </a:p>
            <a:p>
              <a:pPr algn="ctr">
                <a:lnSpc>
                  <a:spcPts val="1960"/>
                </a:lnSpc>
              </a:pPr>
            </a:p>
          </p:txBody>
        </p:sp>
      </p:grpSp>
      <p:sp>
        <p:nvSpPr>
          <p:cNvPr name="AutoShape 38" id="38"/>
          <p:cNvSpPr/>
          <p:nvPr/>
        </p:nvSpPr>
        <p:spPr>
          <a:xfrm>
            <a:off x="13824656" y="6748961"/>
            <a:ext cx="750714" cy="12174"/>
          </a:xfrm>
          <a:prstGeom prst="line">
            <a:avLst/>
          </a:prstGeom>
          <a:ln cap="flat" w="38100">
            <a:solidFill>
              <a:srgbClr val="000000"/>
            </a:solidFill>
            <a:prstDash val="solid"/>
            <a:headEnd type="none" len="sm" w="sm"/>
            <a:tailEnd type="arrow" len="sm" w="med"/>
          </a:ln>
        </p:spPr>
      </p:sp>
      <p:grpSp>
        <p:nvGrpSpPr>
          <p:cNvPr name="Group 39" id="39"/>
          <p:cNvGrpSpPr/>
          <p:nvPr/>
        </p:nvGrpSpPr>
        <p:grpSpPr>
          <a:xfrm rot="0">
            <a:off x="15461644" y="4865559"/>
            <a:ext cx="733836" cy="733836"/>
            <a:chOff x="0" y="0"/>
            <a:chExt cx="812800" cy="812800"/>
          </a:xfrm>
        </p:grpSpPr>
        <p:sp>
          <p:nvSpPr>
            <p:cNvPr name="Freeform 40" id="4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p:spPr>
        </p:sp>
        <p:sp>
          <p:nvSpPr>
            <p:cNvPr name="TextBox 41" id="41"/>
            <p:cNvSpPr txBox="true"/>
            <p:nvPr/>
          </p:nvSpPr>
          <p:spPr>
            <a:xfrm>
              <a:off x="76200" y="28575"/>
              <a:ext cx="660400" cy="708025"/>
            </a:xfrm>
            <a:prstGeom prst="rect">
              <a:avLst/>
            </a:prstGeom>
          </p:spPr>
          <p:txBody>
            <a:bodyPr anchor="ctr" rtlCol="false" tIns="50800" lIns="50800" bIns="50800" rIns="50800"/>
            <a:lstStyle/>
            <a:p>
              <a:pPr algn="ctr">
                <a:lnSpc>
                  <a:spcPts val="3430"/>
                </a:lnSpc>
              </a:pPr>
              <a:r>
                <a:rPr lang="en-US" sz="2450">
                  <a:solidFill>
                    <a:srgbClr val="000000"/>
                  </a:solidFill>
                  <a:latin typeface="DM Sans Bold"/>
                </a:rPr>
                <a:t>05</a:t>
              </a:r>
            </a:p>
          </p:txBody>
        </p:sp>
      </p:grpSp>
      <p:grpSp>
        <p:nvGrpSpPr>
          <p:cNvPr name="Group 42" id="42"/>
          <p:cNvGrpSpPr/>
          <p:nvPr/>
        </p:nvGrpSpPr>
        <p:grpSpPr>
          <a:xfrm rot="0">
            <a:off x="-641135" y="9258300"/>
            <a:ext cx="19132920" cy="2701944"/>
            <a:chOff x="0" y="0"/>
            <a:chExt cx="5039123" cy="711623"/>
          </a:xfrm>
        </p:grpSpPr>
        <p:sp>
          <p:nvSpPr>
            <p:cNvPr name="Freeform 43" id="43"/>
            <p:cNvSpPr/>
            <p:nvPr/>
          </p:nvSpPr>
          <p:spPr>
            <a:xfrm flipH="false" flipV="false" rot="0">
              <a:off x="0" y="0"/>
              <a:ext cx="5039123" cy="711623"/>
            </a:xfrm>
            <a:custGeom>
              <a:avLst/>
              <a:gdLst/>
              <a:ahLst/>
              <a:cxnLst/>
              <a:rect r="r" b="b" t="t" l="l"/>
              <a:pathLst>
                <a:path h="711623" w="5039123">
                  <a:moveTo>
                    <a:pt x="0" y="0"/>
                  </a:moveTo>
                  <a:lnTo>
                    <a:pt x="5039123" y="0"/>
                  </a:lnTo>
                  <a:lnTo>
                    <a:pt x="5039123" y="711623"/>
                  </a:lnTo>
                  <a:lnTo>
                    <a:pt x="0" y="711623"/>
                  </a:lnTo>
                  <a:close/>
                </a:path>
              </a:pathLst>
            </a:custGeom>
            <a:solidFill>
              <a:srgbClr val="E0B15E"/>
            </a:solidFill>
          </p:spPr>
        </p:sp>
        <p:sp>
          <p:nvSpPr>
            <p:cNvPr name="TextBox 44" id="44"/>
            <p:cNvSpPr txBox="true"/>
            <p:nvPr/>
          </p:nvSpPr>
          <p:spPr>
            <a:xfrm>
              <a:off x="0" y="-28575"/>
              <a:ext cx="812800" cy="841375"/>
            </a:xfrm>
            <a:prstGeom prst="rect">
              <a:avLst/>
            </a:prstGeom>
          </p:spPr>
          <p:txBody>
            <a:bodyPr anchor="ctr" rtlCol="false" tIns="50800" lIns="50800" bIns="50800" rIns="50800"/>
            <a:lstStyle/>
            <a:p>
              <a:pPr algn="ctr">
                <a:lnSpc>
                  <a:spcPts val="2590"/>
                </a:lnSpc>
              </a:pPr>
            </a:p>
          </p:txBody>
        </p:sp>
      </p:grpSp>
      <p:sp>
        <p:nvSpPr>
          <p:cNvPr name="TextBox 45" id="45"/>
          <p:cNvSpPr txBox="true"/>
          <p:nvPr/>
        </p:nvSpPr>
        <p:spPr>
          <a:xfrm rot="0">
            <a:off x="5825880" y="3402006"/>
            <a:ext cx="6683851" cy="828863"/>
          </a:xfrm>
          <a:prstGeom prst="rect">
            <a:avLst/>
          </a:prstGeom>
        </p:spPr>
        <p:txBody>
          <a:bodyPr anchor="t" rtlCol="false" tIns="0" lIns="0" bIns="0" rIns="0">
            <a:spAutoFit/>
          </a:bodyPr>
          <a:lstStyle/>
          <a:p>
            <a:pPr algn="ctr">
              <a:lnSpc>
                <a:spcPts val="4117"/>
              </a:lnSpc>
            </a:pPr>
            <a:r>
              <a:rPr lang="en-US" sz="2745">
                <a:solidFill>
                  <a:srgbClr val="000000"/>
                </a:solidFill>
                <a:latin typeface="DM Sans"/>
              </a:rPr>
              <a:t>So we concluded that the ,</a:t>
            </a:r>
          </a:p>
          <a:p>
            <a:pPr algn="ctr">
              <a:lnSpc>
                <a:spcPts val="2617"/>
              </a:lnSpc>
              <a:spcBef>
                <a:spcPct val="0"/>
              </a:spcBef>
            </a:pPr>
          </a:p>
        </p:txBody>
      </p:sp>
      <p:sp>
        <p:nvSpPr>
          <p:cNvPr name="TextBox 46" id="46"/>
          <p:cNvSpPr txBox="true"/>
          <p:nvPr/>
        </p:nvSpPr>
        <p:spPr>
          <a:xfrm rot="0">
            <a:off x="424268" y="8458453"/>
            <a:ext cx="17735950" cy="796217"/>
          </a:xfrm>
          <a:prstGeom prst="rect">
            <a:avLst/>
          </a:prstGeom>
        </p:spPr>
        <p:txBody>
          <a:bodyPr anchor="t" rtlCol="false" tIns="0" lIns="0" bIns="0" rIns="0">
            <a:spAutoFit/>
          </a:bodyPr>
          <a:lstStyle/>
          <a:p>
            <a:pPr algn="ctr">
              <a:lnSpc>
                <a:spcPts val="3268"/>
              </a:lnSpc>
            </a:pPr>
            <a:r>
              <a:rPr lang="en-US" sz="2334">
                <a:solidFill>
                  <a:srgbClr val="000000"/>
                </a:solidFill>
                <a:latin typeface="DM Sans"/>
              </a:rPr>
              <a:t>So high income, high spending are the most beneficial ones to the mall owners which increases the owner’s business. (Cluster 1)</a:t>
            </a:r>
          </a:p>
          <a:p>
            <a:pPr algn="ctr">
              <a:lnSpc>
                <a:spcPts val="3268"/>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2687361" y="-3210146"/>
            <a:ext cx="8477692" cy="8477692"/>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a:ln>
              <a:noFill/>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2170699" y="446970"/>
            <a:ext cx="5391748" cy="1163460"/>
            <a:chOff x="0" y="0"/>
            <a:chExt cx="1420049" cy="306426"/>
          </a:xfrm>
        </p:grpSpPr>
        <p:sp>
          <p:nvSpPr>
            <p:cNvPr name="Freeform 6" id="6"/>
            <p:cNvSpPr/>
            <p:nvPr/>
          </p:nvSpPr>
          <p:spPr>
            <a:xfrm flipH="false" flipV="false" rot="0">
              <a:off x="0" y="0"/>
              <a:ext cx="1420049" cy="306426"/>
            </a:xfrm>
            <a:custGeom>
              <a:avLst/>
              <a:gdLst/>
              <a:ahLst/>
              <a:cxnLst/>
              <a:rect r="r" b="b" t="t" l="l"/>
              <a:pathLst>
                <a:path h="306426" w="1420049">
                  <a:moveTo>
                    <a:pt x="17231" y="0"/>
                  </a:moveTo>
                  <a:lnTo>
                    <a:pt x="1402818" y="0"/>
                  </a:lnTo>
                  <a:cubicBezTo>
                    <a:pt x="1412334" y="0"/>
                    <a:pt x="1420049" y="7714"/>
                    <a:pt x="1420049" y="17231"/>
                  </a:cubicBezTo>
                  <a:lnTo>
                    <a:pt x="1420049" y="289195"/>
                  </a:lnTo>
                  <a:cubicBezTo>
                    <a:pt x="1420049" y="293765"/>
                    <a:pt x="1418233" y="298148"/>
                    <a:pt x="1415002" y="301379"/>
                  </a:cubicBezTo>
                  <a:cubicBezTo>
                    <a:pt x="1411771" y="304610"/>
                    <a:pt x="1407388" y="306426"/>
                    <a:pt x="1402818" y="306426"/>
                  </a:cubicBezTo>
                  <a:lnTo>
                    <a:pt x="17231" y="306426"/>
                  </a:lnTo>
                  <a:cubicBezTo>
                    <a:pt x="7714" y="306426"/>
                    <a:pt x="0" y="298711"/>
                    <a:pt x="0" y="289195"/>
                  </a:cubicBezTo>
                  <a:lnTo>
                    <a:pt x="0" y="17231"/>
                  </a:lnTo>
                  <a:cubicBezTo>
                    <a:pt x="0" y="7714"/>
                    <a:pt x="7714" y="0"/>
                    <a:pt x="17231" y="0"/>
                  </a:cubicBezTo>
                  <a:close/>
                </a:path>
              </a:pathLst>
            </a:custGeom>
            <a:solidFill>
              <a:srgbClr val="FFF0A2"/>
            </a:solidFill>
            <a:ln>
              <a:noFill/>
            </a:ln>
          </p:spPr>
        </p:sp>
        <p:sp>
          <p:nvSpPr>
            <p:cNvPr name="TextBox 7" id="7"/>
            <p:cNvSpPr txBox="true"/>
            <p:nvPr/>
          </p:nvSpPr>
          <p:spPr>
            <a:xfrm>
              <a:off x="0" y="-66675"/>
              <a:ext cx="812800" cy="879475"/>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Abstract</a:t>
              </a:r>
            </a:p>
          </p:txBody>
        </p:sp>
      </p:grpSp>
      <p:grpSp>
        <p:nvGrpSpPr>
          <p:cNvPr name="Group 8" id="8"/>
          <p:cNvGrpSpPr/>
          <p:nvPr/>
        </p:nvGrpSpPr>
        <p:grpSpPr>
          <a:xfrm rot="0">
            <a:off x="15848734" y="8098728"/>
            <a:ext cx="3616106" cy="3616106"/>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a:ln>
              <a:noFill/>
            </a:ln>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11" id="11"/>
          <p:cNvGrpSpPr>
            <a:grpSpLocks noChangeAspect="true"/>
          </p:cNvGrpSpPr>
          <p:nvPr/>
        </p:nvGrpSpPr>
        <p:grpSpPr>
          <a:xfrm rot="0">
            <a:off x="10943845" y="1464833"/>
            <a:ext cx="4904889" cy="7357334"/>
            <a:chOff x="0" y="0"/>
            <a:chExt cx="6350000" cy="9525000"/>
          </a:xfrm>
        </p:grpSpPr>
        <p:sp>
          <p:nvSpPr>
            <p:cNvPr name="Freeform 12" id="12"/>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25000" t="0" r="-25000" b="0"/>
              </a:stretch>
            </a:blipFill>
          </p:spPr>
        </p:sp>
      </p:grpSp>
      <p:sp>
        <p:nvSpPr>
          <p:cNvPr name="TextBox 13" id="13"/>
          <p:cNvSpPr txBox="true"/>
          <p:nvPr/>
        </p:nvSpPr>
        <p:spPr>
          <a:xfrm rot="0">
            <a:off x="2787269" y="2364548"/>
            <a:ext cx="5853180" cy="1391742"/>
          </a:xfrm>
          <a:prstGeom prst="rect">
            <a:avLst/>
          </a:prstGeom>
        </p:spPr>
        <p:txBody>
          <a:bodyPr anchor="t" rtlCol="false" tIns="0" lIns="0" bIns="0" rIns="0">
            <a:spAutoFit/>
          </a:bodyPr>
          <a:lstStyle/>
          <a:p>
            <a:pPr>
              <a:lnSpc>
                <a:spcPts val="2809"/>
              </a:lnSpc>
            </a:pPr>
            <a:r>
              <a:rPr lang="en-US" sz="1848">
                <a:solidFill>
                  <a:srgbClr val="000000"/>
                </a:solidFill>
                <a:latin typeface="DM Sans"/>
              </a:rPr>
              <a:t>Effective decisions are mandatory for any company to generate good revenue. In these days competition is huge and all companies are moving forward with their own different strategies. </a:t>
            </a:r>
          </a:p>
        </p:txBody>
      </p:sp>
      <p:sp>
        <p:nvSpPr>
          <p:cNvPr name="TextBox 14" id="14"/>
          <p:cNvSpPr txBox="true"/>
          <p:nvPr/>
        </p:nvSpPr>
        <p:spPr>
          <a:xfrm rot="0">
            <a:off x="2170699" y="2065868"/>
            <a:ext cx="616570" cy="606884"/>
          </a:xfrm>
          <a:prstGeom prst="rect">
            <a:avLst/>
          </a:prstGeom>
        </p:spPr>
        <p:txBody>
          <a:bodyPr anchor="t" rtlCol="false" tIns="0" lIns="0" bIns="0" rIns="0">
            <a:spAutoFit/>
          </a:bodyPr>
          <a:lstStyle/>
          <a:p>
            <a:pPr algn="ctr">
              <a:lnSpc>
                <a:spcPts val="5049"/>
              </a:lnSpc>
            </a:pPr>
            <a:r>
              <a:rPr lang="en-US" sz="3322">
                <a:solidFill>
                  <a:srgbClr val="FFFAEB"/>
                </a:solidFill>
                <a:latin typeface="DM Sans Bold"/>
              </a:rPr>
              <a:t>01</a:t>
            </a:r>
          </a:p>
        </p:txBody>
      </p:sp>
      <p:sp>
        <p:nvSpPr>
          <p:cNvPr name="TextBox 15" id="15"/>
          <p:cNvSpPr txBox="true"/>
          <p:nvPr/>
        </p:nvSpPr>
        <p:spPr>
          <a:xfrm rot="0">
            <a:off x="2863742" y="4121747"/>
            <a:ext cx="5853180" cy="2096592"/>
          </a:xfrm>
          <a:prstGeom prst="rect">
            <a:avLst/>
          </a:prstGeom>
        </p:spPr>
        <p:txBody>
          <a:bodyPr anchor="t" rtlCol="false" tIns="0" lIns="0" bIns="0" rIns="0">
            <a:spAutoFit/>
          </a:bodyPr>
          <a:lstStyle/>
          <a:p>
            <a:pPr>
              <a:lnSpc>
                <a:spcPts val="2809"/>
              </a:lnSpc>
            </a:pPr>
            <a:r>
              <a:rPr lang="en-US" sz="1848">
                <a:solidFill>
                  <a:srgbClr val="000000"/>
                </a:solidFill>
                <a:latin typeface="DM Sans"/>
              </a:rPr>
              <a:t>We should use data and take a proper decision. Every person is different from one another and we don’t know what he/she buys or what their likes are. But, with the help of machine learning technique one can sort out the data and can find the target group by applying several algorithms to the dataset. </a:t>
            </a:r>
          </a:p>
        </p:txBody>
      </p:sp>
      <p:sp>
        <p:nvSpPr>
          <p:cNvPr name="TextBox 16" id="16"/>
          <p:cNvSpPr txBox="true"/>
          <p:nvPr/>
        </p:nvSpPr>
        <p:spPr>
          <a:xfrm rot="0">
            <a:off x="2170699" y="3572012"/>
            <a:ext cx="616570" cy="606884"/>
          </a:xfrm>
          <a:prstGeom prst="rect">
            <a:avLst/>
          </a:prstGeom>
        </p:spPr>
        <p:txBody>
          <a:bodyPr anchor="t" rtlCol="false" tIns="0" lIns="0" bIns="0" rIns="0">
            <a:spAutoFit/>
          </a:bodyPr>
          <a:lstStyle/>
          <a:p>
            <a:pPr algn="ctr">
              <a:lnSpc>
                <a:spcPts val="5049"/>
              </a:lnSpc>
            </a:pPr>
            <a:r>
              <a:rPr lang="en-US" sz="3322">
                <a:solidFill>
                  <a:srgbClr val="FFFAEB"/>
                </a:solidFill>
                <a:latin typeface="DM Sans Bold"/>
              </a:rPr>
              <a:t>02</a:t>
            </a:r>
          </a:p>
        </p:txBody>
      </p:sp>
      <p:sp>
        <p:nvSpPr>
          <p:cNvPr name="TextBox 17" id="17"/>
          <p:cNvSpPr txBox="true"/>
          <p:nvPr/>
        </p:nvSpPr>
        <p:spPr>
          <a:xfrm rot="0">
            <a:off x="2863742" y="6579615"/>
            <a:ext cx="5853180" cy="1039317"/>
          </a:xfrm>
          <a:prstGeom prst="rect">
            <a:avLst/>
          </a:prstGeom>
        </p:spPr>
        <p:txBody>
          <a:bodyPr anchor="t" rtlCol="false" tIns="0" lIns="0" bIns="0" rIns="0">
            <a:spAutoFit/>
          </a:bodyPr>
          <a:lstStyle/>
          <a:p>
            <a:pPr>
              <a:lnSpc>
                <a:spcPts val="2809"/>
              </a:lnSpc>
            </a:pPr>
            <a:r>
              <a:rPr lang="en-US" sz="1848">
                <a:solidFill>
                  <a:srgbClr val="000000"/>
                </a:solidFill>
                <a:latin typeface="DM Sans"/>
              </a:rPr>
              <a:t>Without this, It will be very difficult and no better techniques are available to find the group of people with similar character and interests in a large dataset.</a:t>
            </a:r>
          </a:p>
        </p:txBody>
      </p:sp>
      <p:sp>
        <p:nvSpPr>
          <p:cNvPr name="TextBox 18" id="18"/>
          <p:cNvSpPr txBox="true"/>
          <p:nvPr/>
        </p:nvSpPr>
        <p:spPr>
          <a:xfrm rot="0">
            <a:off x="2170699" y="6029880"/>
            <a:ext cx="616570" cy="606884"/>
          </a:xfrm>
          <a:prstGeom prst="rect">
            <a:avLst/>
          </a:prstGeom>
        </p:spPr>
        <p:txBody>
          <a:bodyPr anchor="t" rtlCol="false" tIns="0" lIns="0" bIns="0" rIns="0">
            <a:spAutoFit/>
          </a:bodyPr>
          <a:lstStyle/>
          <a:p>
            <a:pPr algn="ctr">
              <a:lnSpc>
                <a:spcPts val="5049"/>
              </a:lnSpc>
            </a:pPr>
            <a:r>
              <a:rPr lang="en-US" sz="3322">
                <a:solidFill>
                  <a:srgbClr val="A44F30"/>
                </a:solidFill>
                <a:latin typeface="DM Sans Bold"/>
              </a:rPr>
              <a:t>03</a:t>
            </a:r>
          </a:p>
        </p:txBody>
      </p:sp>
      <p:sp>
        <p:nvSpPr>
          <p:cNvPr name="TextBox 19" id="19"/>
          <p:cNvSpPr txBox="true"/>
          <p:nvPr/>
        </p:nvSpPr>
        <p:spPr>
          <a:xfrm rot="0">
            <a:off x="2863742" y="7759751"/>
            <a:ext cx="5853180" cy="2062556"/>
          </a:xfrm>
          <a:prstGeom prst="rect">
            <a:avLst/>
          </a:prstGeom>
        </p:spPr>
        <p:txBody>
          <a:bodyPr anchor="t" rtlCol="false" tIns="0" lIns="0" bIns="0" rIns="0">
            <a:spAutoFit/>
          </a:bodyPr>
          <a:lstStyle/>
          <a:p>
            <a:pPr>
              <a:lnSpc>
                <a:spcPts val="2809"/>
              </a:lnSpc>
            </a:pPr>
            <a:r>
              <a:rPr lang="en-US" sz="1848">
                <a:solidFill>
                  <a:srgbClr val="000000"/>
                </a:solidFill>
                <a:latin typeface="DM Sans"/>
              </a:rPr>
              <a:t>. Here, The customer segmentation using K-Means clustering helps to group the data with same attributes which exactly helps to business the best. We are going to use elbow method to find the number of clusters and at last we visualize the data.</a:t>
            </a:r>
          </a:p>
          <a:p>
            <a:pPr>
              <a:lnSpc>
                <a:spcPts val="2505"/>
              </a:lnSpc>
            </a:pPr>
          </a:p>
        </p:txBody>
      </p:sp>
      <p:sp>
        <p:nvSpPr>
          <p:cNvPr name="TextBox 20" id="20"/>
          <p:cNvSpPr txBox="true"/>
          <p:nvPr/>
        </p:nvSpPr>
        <p:spPr>
          <a:xfrm rot="0">
            <a:off x="2170699" y="7461071"/>
            <a:ext cx="616570" cy="606884"/>
          </a:xfrm>
          <a:prstGeom prst="rect">
            <a:avLst/>
          </a:prstGeom>
        </p:spPr>
        <p:txBody>
          <a:bodyPr anchor="t" rtlCol="false" tIns="0" lIns="0" bIns="0" rIns="0">
            <a:spAutoFit/>
          </a:bodyPr>
          <a:lstStyle/>
          <a:p>
            <a:pPr algn="ctr" marL="0" indent="0" lvl="1">
              <a:lnSpc>
                <a:spcPts val="5049"/>
              </a:lnSpc>
              <a:spcBef>
                <a:spcPct val="0"/>
              </a:spcBef>
            </a:pPr>
            <a:r>
              <a:rPr lang="en-US" sz="3322">
                <a:solidFill>
                  <a:srgbClr val="A44F30"/>
                </a:solidFill>
                <a:latin typeface="DM Sans Bold"/>
              </a:rPr>
              <a:t>04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3957477" y="4098430"/>
            <a:ext cx="842477" cy="842477"/>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a:ln>
              <a:noFill/>
            </a:ln>
          </p:spPr>
        </p:sp>
        <p:sp>
          <p:nvSpPr>
            <p:cNvPr name="TextBox 4" id="4"/>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01</a:t>
              </a:r>
            </a:p>
          </p:txBody>
        </p:sp>
      </p:grpSp>
      <p:grpSp>
        <p:nvGrpSpPr>
          <p:cNvPr name="Group 5" id="5"/>
          <p:cNvGrpSpPr/>
          <p:nvPr/>
        </p:nvGrpSpPr>
        <p:grpSpPr>
          <a:xfrm rot="0">
            <a:off x="7134333" y="4098430"/>
            <a:ext cx="842477" cy="842477"/>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a:ln>
              <a:noFill/>
            </a:ln>
          </p:spPr>
        </p:sp>
        <p:sp>
          <p:nvSpPr>
            <p:cNvPr name="TextBox 7" id="7"/>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02</a:t>
              </a:r>
            </a:p>
          </p:txBody>
        </p:sp>
      </p:grpSp>
      <p:grpSp>
        <p:nvGrpSpPr>
          <p:cNvPr name="Group 8" id="8"/>
          <p:cNvGrpSpPr/>
          <p:nvPr/>
        </p:nvGrpSpPr>
        <p:grpSpPr>
          <a:xfrm rot="0">
            <a:off x="7134333" y="6243974"/>
            <a:ext cx="842477" cy="842477"/>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a:ln>
              <a:noFill/>
            </a:ln>
          </p:spPr>
        </p:sp>
        <p:sp>
          <p:nvSpPr>
            <p:cNvPr name="TextBox 10" id="10"/>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05</a:t>
              </a:r>
            </a:p>
          </p:txBody>
        </p:sp>
      </p:grpSp>
      <p:grpSp>
        <p:nvGrpSpPr>
          <p:cNvPr name="Group 11" id="11"/>
          <p:cNvGrpSpPr/>
          <p:nvPr/>
        </p:nvGrpSpPr>
        <p:grpSpPr>
          <a:xfrm rot="0">
            <a:off x="10311190" y="6243974"/>
            <a:ext cx="842477" cy="842477"/>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a:ln>
              <a:noFill/>
            </a:ln>
          </p:spPr>
        </p:sp>
        <p:sp>
          <p:nvSpPr>
            <p:cNvPr name="TextBox 13" id="13"/>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06</a:t>
              </a:r>
            </a:p>
          </p:txBody>
        </p:sp>
      </p:grpSp>
      <p:sp>
        <p:nvSpPr>
          <p:cNvPr name="Freeform 14" id="14"/>
          <p:cNvSpPr/>
          <p:nvPr/>
        </p:nvSpPr>
        <p:spPr>
          <a:xfrm flipH="false" flipV="false" rot="1095156">
            <a:off x="-4098793" y="-4550300"/>
            <a:ext cx="7891968" cy="7891968"/>
          </a:xfrm>
          <a:custGeom>
            <a:avLst/>
            <a:gdLst/>
            <a:ahLst/>
            <a:cxnLst/>
            <a:rect r="r" b="b" t="t" l="l"/>
            <a:pathLst>
              <a:path h="7891968" w="7891968">
                <a:moveTo>
                  <a:pt x="0" y="0"/>
                </a:moveTo>
                <a:lnTo>
                  <a:pt x="7891967" y="0"/>
                </a:lnTo>
                <a:lnTo>
                  <a:pt x="7891967" y="7891967"/>
                </a:lnTo>
                <a:lnTo>
                  <a:pt x="0" y="7891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0311190" y="4098430"/>
            <a:ext cx="842477" cy="842477"/>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a:ln>
              <a:noFill/>
            </a:ln>
          </p:spPr>
        </p:sp>
        <p:sp>
          <p:nvSpPr>
            <p:cNvPr name="TextBox 17" id="17"/>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03</a:t>
              </a:r>
            </a:p>
          </p:txBody>
        </p:sp>
      </p:grpSp>
      <p:grpSp>
        <p:nvGrpSpPr>
          <p:cNvPr name="Group 18" id="18"/>
          <p:cNvGrpSpPr/>
          <p:nvPr/>
        </p:nvGrpSpPr>
        <p:grpSpPr>
          <a:xfrm rot="0">
            <a:off x="13454332" y="4101144"/>
            <a:ext cx="842477" cy="842477"/>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a:ln>
              <a:noFill/>
            </a:ln>
          </p:spPr>
        </p:sp>
        <p:sp>
          <p:nvSpPr>
            <p:cNvPr name="TextBox 20" id="20"/>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04</a:t>
              </a:r>
            </a:p>
          </p:txBody>
        </p:sp>
      </p:grpSp>
      <p:grpSp>
        <p:nvGrpSpPr>
          <p:cNvPr name="Group 21" id="21"/>
          <p:cNvGrpSpPr/>
          <p:nvPr/>
        </p:nvGrpSpPr>
        <p:grpSpPr>
          <a:xfrm rot="0">
            <a:off x="6625268" y="1791775"/>
            <a:ext cx="5037464" cy="1268429"/>
            <a:chOff x="0" y="0"/>
            <a:chExt cx="1326739" cy="334072"/>
          </a:xfrm>
        </p:grpSpPr>
        <p:sp>
          <p:nvSpPr>
            <p:cNvPr name="Freeform 22" id="22"/>
            <p:cNvSpPr/>
            <p:nvPr/>
          </p:nvSpPr>
          <p:spPr>
            <a:xfrm flipH="false" flipV="false" rot="0">
              <a:off x="0" y="0"/>
              <a:ext cx="1326739" cy="334072"/>
            </a:xfrm>
            <a:custGeom>
              <a:avLst/>
              <a:gdLst/>
              <a:ahLst/>
              <a:cxnLst/>
              <a:rect r="r" b="b" t="t" l="l"/>
              <a:pathLst>
                <a:path h="334072" w="1326739">
                  <a:moveTo>
                    <a:pt x="52254" y="0"/>
                  </a:moveTo>
                  <a:lnTo>
                    <a:pt x="1274486" y="0"/>
                  </a:lnTo>
                  <a:cubicBezTo>
                    <a:pt x="1288344" y="0"/>
                    <a:pt x="1301635" y="5505"/>
                    <a:pt x="1311435" y="15305"/>
                  </a:cubicBezTo>
                  <a:cubicBezTo>
                    <a:pt x="1321234" y="25104"/>
                    <a:pt x="1326739" y="38395"/>
                    <a:pt x="1326739" y="52254"/>
                  </a:cubicBezTo>
                  <a:lnTo>
                    <a:pt x="1326739" y="281818"/>
                  </a:lnTo>
                  <a:cubicBezTo>
                    <a:pt x="1326739" y="310677"/>
                    <a:pt x="1303345" y="334072"/>
                    <a:pt x="1274486" y="334072"/>
                  </a:cubicBezTo>
                  <a:lnTo>
                    <a:pt x="52254" y="334072"/>
                  </a:lnTo>
                  <a:cubicBezTo>
                    <a:pt x="23395" y="334072"/>
                    <a:pt x="0" y="310677"/>
                    <a:pt x="0" y="281818"/>
                  </a:cubicBezTo>
                  <a:lnTo>
                    <a:pt x="0" y="52254"/>
                  </a:lnTo>
                  <a:cubicBezTo>
                    <a:pt x="0" y="23395"/>
                    <a:pt x="23395" y="0"/>
                    <a:pt x="52254" y="0"/>
                  </a:cubicBezTo>
                  <a:close/>
                </a:path>
              </a:pathLst>
            </a:custGeom>
            <a:solidFill>
              <a:srgbClr val="FFFFFF"/>
            </a:solidFill>
            <a:ln>
              <a:noFill/>
            </a:ln>
          </p:spPr>
        </p:sp>
        <p:sp>
          <p:nvSpPr>
            <p:cNvPr name="TextBox 23" id="23"/>
            <p:cNvSpPr txBox="true"/>
            <p:nvPr/>
          </p:nvSpPr>
          <p:spPr>
            <a:xfrm>
              <a:off x="0" y="0"/>
              <a:ext cx="812800" cy="812800"/>
            </a:xfrm>
            <a:prstGeom prst="rect">
              <a:avLst/>
            </a:prstGeom>
          </p:spPr>
          <p:txBody>
            <a:bodyPr anchor="ctr" rtlCol="false" tIns="50800" lIns="50800" bIns="50800" rIns="50800"/>
            <a:lstStyle/>
            <a:p>
              <a:pPr algn="ctr" marL="0" indent="0" lvl="0">
                <a:lnSpc>
                  <a:spcPts val="7255"/>
                </a:lnSpc>
                <a:spcBef>
                  <a:spcPct val="0"/>
                </a:spcBef>
              </a:pPr>
              <a:r>
                <a:rPr lang="en-US" sz="6046">
                  <a:solidFill>
                    <a:srgbClr val="2B1511"/>
                  </a:solidFill>
                  <a:latin typeface="Canva Sans Bold"/>
                </a:rPr>
                <a:t>Contents</a:t>
              </a:r>
            </a:p>
          </p:txBody>
        </p:sp>
      </p:grpSp>
      <p:sp>
        <p:nvSpPr>
          <p:cNvPr name="Freeform 24" id="24"/>
          <p:cNvSpPr/>
          <p:nvPr/>
        </p:nvSpPr>
        <p:spPr>
          <a:xfrm flipH="false" flipV="false" rot="1095156">
            <a:off x="14074237" y="7160484"/>
            <a:ext cx="7891968" cy="7891968"/>
          </a:xfrm>
          <a:custGeom>
            <a:avLst/>
            <a:gdLst/>
            <a:ahLst/>
            <a:cxnLst/>
            <a:rect r="r" b="b" t="t" l="l"/>
            <a:pathLst>
              <a:path h="7891968" w="7891968">
                <a:moveTo>
                  <a:pt x="0" y="0"/>
                </a:moveTo>
                <a:lnTo>
                  <a:pt x="7891967" y="0"/>
                </a:lnTo>
                <a:lnTo>
                  <a:pt x="7891967" y="7891967"/>
                </a:lnTo>
                <a:lnTo>
                  <a:pt x="0" y="7891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2790287" y="5057953"/>
            <a:ext cx="3176857" cy="500221"/>
          </a:xfrm>
          <a:prstGeom prst="rect">
            <a:avLst/>
          </a:prstGeom>
        </p:spPr>
        <p:txBody>
          <a:bodyPr anchor="t" rtlCol="false" tIns="0" lIns="0" bIns="0" rIns="0">
            <a:spAutoFit/>
          </a:bodyPr>
          <a:lstStyle/>
          <a:p>
            <a:pPr algn="ctr">
              <a:lnSpc>
                <a:spcPts val="4105"/>
              </a:lnSpc>
            </a:pPr>
            <a:r>
              <a:rPr lang="en-US" sz="2953">
                <a:solidFill>
                  <a:srgbClr val="000000"/>
                </a:solidFill>
                <a:latin typeface="DM Sans Light"/>
              </a:rPr>
              <a:t>Introduction</a:t>
            </a:r>
          </a:p>
        </p:txBody>
      </p:sp>
      <p:sp>
        <p:nvSpPr>
          <p:cNvPr name="TextBox 26" id="26"/>
          <p:cNvSpPr txBox="true"/>
          <p:nvPr/>
        </p:nvSpPr>
        <p:spPr>
          <a:xfrm rot="0">
            <a:off x="5967143" y="5057953"/>
            <a:ext cx="3176857" cy="500221"/>
          </a:xfrm>
          <a:prstGeom prst="rect">
            <a:avLst/>
          </a:prstGeom>
        </p:spPr>
        <p:txBody>
          <a:bodyPr anchor="t" rtlCol="false" tIns="0" lIns="0" bIns="0" rIns="0">
            <a:spAutoFit/>
          </a:bodyPr>
          <a:lstStyle/>
          <a:p>
            <a:pPr algn="ctr">
              <a:lnSpc>
                <a:spcPts val="4105"/>
              </a:lnSpc>
            </a:pPr>
            <a:r>
              <a:rPr lang="en-US" sz="2953">
                <a:solidFill>
                  <a:srgbClr val="000000"/>
                </a:solidFill>
                <a:latin typeface="DM Sans Light"/>
              </a:rPr>
              <a:t>Existing method</a:t>
            </a:r>
          </a:p>
        </p:txBody>
      </p:sp>
      <p:sp>
        <p:nvSpPr>
          <p:cNvPr name="TextBox 27" id="27"/>
          <p:cNvSpPr txBox="true"/>
          <p:nvPr/>
        </p:nvSpPr>
        <p:spPr>
          <a:xfrm rot="0">
            <a:off x="5967143" y="7200751"/>
            <a:ext cx="3176857" cy="550132"/>
          </a:xfrm>
          <a:prstGeom prst="rect">
            <a:avLst/>
          </a:prstGeom>
        </p:spPr>
        <p:txBody>
          <a:bodyPr anchor="t" rtlCol="false" tIns="0" lIns="0" bIns="0" rIns="0">
            <a:spAutoFit/>
          </a:bodyPr>
          <a:lstStyle/>
          <a:p>
            <a:pPr algn="ctr">
              <a:lnSpc>
                <a:spcPts val="4522"/>
              </a:lnSpc>
            </a:pPr>
            <a:r>
              <a:rPr lang="en-US" sz="3253">
                <a:solidFill>
                  <a:srgbClr val="000000"/>
                </a:solidFill>
                <a:latin typeface="DM Sans Light"/>
              </a:rPr>
              <a:t>Implementation</a:t>
            </a:r>
          </a:p>
        </p:txBody>
      </p:sp>
      <p:sp>
        <p:nvSpPr>
          <p:cNvPr name="TextBox 28" id="28"/>
          <p:cNvSpPr txBox="true"/>
          <p:nvPr/>
        </p:nvSpPr>
        <p:spPr>
          <a:xfrm rot="0">
            <a:off x="9144000" y="7200751"/>
            <a:ext cx="3176857" cy="550132"/>
          </a:xfrm>
          <a:prstGeom prst="rect">
            <a:avLst/>
          </a:prstGeom>
        </p:spPr>
        <p:txBody>
          <a:bodyPr anchor="t" rtlCol="false" tIns="0" lIns="0" bIns="0" rIns="0">
            <a:spAutoFit/>
          </a:bodyPr>
          <a:lstStyle/>
          <a:p>
            <a:pPr algn="ctr">
              <a:lnSpc>
                <a:spcPts val="4522"/>
              </a:lnSpc>
            </a:pPr>
            <a:r>
              <a:rPr lang="en-US" sz="3253">
                <a:solidFill>
                  <a:srgbClr val="000000"/>
                </a:solidFill>
                <a:latin typeface="DM Sans Light"/>
              </a:rPr>
              <a:t>Conclusion</a:t>
            </a:r>
          </a:p>
        </p:txBody>
      </p:sp>
      <p:sp>
        <p:nvSpPr>
          <p:cNvPr name="TextBox 29" id="29"/>
          <p:cNvSpPr txBox="true"/>
          <p:nvPr/>
        </p:nvSpPr>
        <p:spPr>
          <a:xfrm rot="0">
            <a:off x="9144000" y="5057953"/>
            <a:ext cx="3176857" cy="1014571"/>
          </a:xfrm>
          <a:prstGeom prst="rect">
            <a:avLst/>
          </a:prstGeom>
        </p:spPr>
        <p:txBody>
          <a:bodyPr anchor="t" rtlCol="false" tIns="0" lIns="0" bIns="0" rIns="0">
            <a:spAutoFit/>
          </a:bodyPr>
          <a:lstStyle/>
          <a:p>
            <a:pPr algn="ctr">
              <a:lnSpc>
                <a:spcPts val="4105"/>
              </a:lnSpc>
            </a:pPr>
            <a:r>
              <a:rPr lang="en-US" sz="2953">
                <a:solidFill>
                  <a:srgbClr val="000000"/>
                </a:solidFill>
                <a:latin typeface="DM Sans Light"/>
              </a:rPr>
              <a:t>Proposed method with architecture</a:t>
            </a:r>
          </a:p>
        </p:txBody>
      </p:sp>
      <p:sp>
        <p:nvSpPr>
          <p:cNvPr name="TextBox 30" id="30"/>
          <p:cNvSpPr txBox="true"/>
          <p:nvPr/>
        </p:nvSpPr>
        <p:spPr>
          <a:xfrm rot="0">
            <a:off x="12320857" y="5057953"/>
            <a:ext cx="3176857" cy="550132"/>
          </a:xfrm>
          <a:prstGeom prst="rect">
            <a:avLst/>
          </a:prstGeom>
        </p:spPr>
        <p:txBody>
          <a:bodyPr anchor="t" rtlCol="false" tIns="0" lIns="0" bIns="0" rIns="0">
            <a:spAutoFit/>
          </a:bodyPr>
          <a:lstStyle/>
          <a:p>
            <a:pPr algn="ctr">
              <a:lnSpc>
                <a:spcPts val="4522"/>
              </a:lnSpc>
            </a:pPr>
            <a:r>
              <a:rPr lang="en-US" sz="3253">
                <a:solidFill>
                  <a:srgbClr val="000000"/>
                </a:solidFill>
                <a:latin typeface="DM Sans Light"/>
              </a:rPr>
              <a:t>Methodology</a:t>
            </a:r>
          </a:p>
        </p:txBody>
      </p:sp>
      <p:grpSp>
        <p:nvGrpSpPr>
          <p:cNvPr name="Group 31" id="31"/>
          <p:cNvGrpSpPr/>
          <p:nvPr/>
        </p:nvGrpSpPr>
        <p:grpSpPr>
          <a:xfrm rot="0">
            <a:off x="13036870" y="-1312917"/>
            <a:ext cx="2625834" cy="2625834"/>
            <a:chOff x="0" y="0"/>
            <a:chExt cx="812800" cy="812800"/>
          </a:xfrm>
        </p:grpSpPr>
        <p:sp>
          <p:nvSpPr>
            <p:cNvPr name="Freeform 32" id="3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a:ln>
              <a:noFill/>
            </a:ln>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34" id="34"/>
          <p:cNvGrpSpPr/>
          <p:nvPr/>
        </p:nvGrpSpPr>
        <p:grpSpPr>
          <a:xfrm rot="0">
            <a:off x="1752881" y="9161550"/>
            <a:ext cx="2625834" cy="2625834"/>
            <a:chOff x="0" y="0"/>
            <a:chExt cx="812800" cy="812800"/>
          </a:xfrm>
        </p:grpSpPr>
        <p:sp>
          <p:nvSpPr>
            <p:cNvPr name="Freeform 35" id="3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a:ln>
              <a:noFill/>
            </a:ln>
          </p:spPr>
        </p:sp>
        <p:sp>
          <p:nvSpPr>
            <p:cNvPr name="TextBox 36" id="36"/>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0">
            <a:off x="1320130" y="4256796"/>
            <a:ext cx="4918723" cy="4034342"/>
            <a:chOff x="0" y="0"/>
            <a:chExt cx="1295466" cy="1062543"/>
          </a:xfrm>
        </p:grpSpPr>
        <p:sp>
          <p:nvSpPr>
            <p:cNvPr name="Freeform 3" id="3"/>
            <p:cNvSpPr/>
            <p:nvPr/>
          </p:nvSpPr>
          <p:spPr>
            <a:xfrm flipH="false" flipV="false" rot="0">
              <a:off x="0" y="0"/>
              <a:ext cx="1295466" cy="1062543"/>
            </a:xfrm>
            <a:custGeom>
              <a:avLst/>
              <a:gdLst/>
              <a:ahLst/>
              <a:cxnLst/>
              <a:rect r="r" b="b" t="t" l="l"/>
              <a:pathLst>
                <a:path h="1062543" w="1295466">
                  <a:moveTo>
                    <a:pt x="17314" y="0"/>
                  </a:moveTo>
                  <a:lnTo>
                    <a:pt x="1278152" y="0"/>
                  </a:lnTo>
                  <a:cubicBezTo>
                    <a:pt x="1287715" y="0"/>
                    <a:pt x="1295466" y="7752"/>
                    <a:pt x="1295466" y="17314"/>
                  </a:cubicBezTo>
                  <a:lnTo>
                    <a:pt x="1295466" y="1045229"/>
                  </a:lnTo>
                  <a:cubicBezTo>
                    <a:pt x="1295466" y="1054791"/>
                    <a:pt x="1287715" y="1062543"/>
                    <a:pt x="1278152" y="1062543"/>
                  </a:cubicBezTo>
                  <a:lnTo>
                    <a:pt x="17314" y="1062543"/>
                  </a:lnTo>
                  <a:cubicBezTo>
                    <a:pt x="7752" y="1062543"/>
                    <a:pt x="0" y="1054791"/>
                    <a:pt x="0" y="1045229"/>
                  </a:cubicBezTo>
                  <a:lnTo>
                    <a:pt x="0" y="17314"/>
                  </a:lnTo>
                  <a:cubicBezTo>
                    <a:pt x="0" y="7752"/>
                    <a:pt x="7752" y="0"/>
                    <a:pt x="17314" y="0"/>
                  </a:cubicBezTo>
                  <a:close/>
                </a:path>
              </a:pathLst>
            </a:custGeom>
            <a:solidFill>
              <a:srgbClr val="FFFFFF"/>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10800000">
            <a:off x="1320130" y="3298178"/>
            <a:ext cx="4918723" cy="1473374"/>
            <a:chOff x="0" y="0"/>
            <a:chExt cx="1073340" cy="321513"/>
          </a:xfrm>
        </p:grpSpPr>
        <p:sp>
          <p:nvSpPr>
            <p:cNvPr name="Freeform 6" id="6"/>
            <p:cNvSpPr/>
            <p:nvPr/>
          </p:nvSpPr>
          <p:spPr>
            <a:xfrm flipH="false" flipV="false" rot="0">
              <a:off x="0" y="0"/>
              <a:ext cx="1073340" cy="321513"/>
            </a:xfrm>
            <a:custGeom>
              <a:avLst/>
              <a:gdLst/>
              <a:ahLst/>
              <a:cxnLst/>
              <a:rect r="r" b="b" t="t" l="l"/>
              <a:pathLst>
                <a:path h="321513" w="1073340">
                  <a:moveTo>
                    <a:pt x="1073340" y="0"/>
                  </a:moveTo>
                  <a:lnTo>
                    <a:pt x="1073340" y="207213"/>
                  </a:lnTo>
                  <a:lnTo>
                    <a:pt x="536670" y="321513"/>
                  </a:lnTo>
                  <a:lnTo>
                    <a:pt x="0" y="207213"/>
                  </a:lnTo>
                  <a:lnTo>
                    <a:pt x="0" y="0"/>
                  </a:lnTo>
                  <a:lnTo>
                    <a:pt x="1073340" y="0"/>
                  </a:lnTo>
                  <a:close/>
                </a:path>
              </a:pathLst>
            </a:custGeom>
            <a:solidFill>
              <a:srgbClr val="E0B15E"/>
            </a:solidFill>
          </p:spPr>
        </p:sp>
        <p:sp>
          <p:nvSpPr>
            <p:cNvPr name="TextBox 7" id="7"/>
            <p:cNvSpPr txBox="true"/>
            <p:nvPr/>
          </p:nvSpPr>
          <p:spPr>
            <a:xfrm>
              <a:off x="0" y="-28575"/>
              <a:ext cx="635000" cy="727075"/>
            </a:xfrm>
            <a:prstGeom prst="rect">
              <a:avLst/>
            </a:prstGeom>
          </p:spPr>
          <p:txBody>
            <a:bodyPr anchor="ctr" rtlCol="false" tIns="50800" lIns="50800" bIns="50800" rIns="50800"/>
            <a:lstStyle/>
            <a:p>
              <a:pPr algn="ctr">
                <a:lnSpc>
                  <a:spcPts val="2590"/>
                </a:lnSpc>
              </a:pPr>
            </a:p>
          </p:txBody>
        </p:sp>
      </p:grpSp>
      <p:grpSp>
        <p:nvGrpSpPr>
          <p:cNvPr name="Group 8" id="8"/>
          <p:cNvGrpSpPr/>
          <p:nvPr/>
        </p:nvGrpSpPr>
        <p:grpSpPr>
          <a:xfrm rot="0">
            <a:off x="6448126" y="1660934"/>
            <a:ext cx="5391748" cy="1163460"/>
            <a:chOff x="0" y="0"/>
            <a:chExt cx="1420049" cy="306426"/>
          </a:xfrm>
        </p:grpSpPr>
        <p:sp>
          <p:nvSpPr>
            <p:cNvPr name="Freeform 9" id="9"/>
            <p:cNvSpPr/>
            <p:nvPr/>
          </p:nvSpPr>
          <p:spPr>
            <a:xfrm flipH="false" flipV="false" rot="0">
              <a:off x="0" y="0"/>
              <a:ext cx="1420049" cy="306426"/>
            </a:xfrm>
            <a:custGeom>
              <a:avLst/>
              <a:gdLst/>
              <a:ahLst/>
              <a:cxnLst/>
              <a:rect r="r" b="b" t="t" l="l"/>
              <a:pathLst>
                <a:path h="306426" w="1420049">
                  <a:moveTo>
                    <a:pt x="17231" y="0"/>
                  </a:moveTo>
                  <a:lnTo>
                    <a:pt x="1402818" y="0"/>
                  </a:lnTo>
                  <a:cubicBezTo>
                    <a:pt x="1412334" y="0"/>
                    <a:pt x="1420049" y="7714"/>
                    <a:pt x="1420049" y="17231"/>
                  </a:cubicBezTo>
                  <a:lnTo>
                    <a:pt x="1420049" y="289195"/>
                  </a:lnTo>
                  <a:cubicBezTo>
                    <a:pt x="1420049" y="293765"/>
                    <a:pt x="1418233" y="298148"/>
                    <a:pt x="1415002" y="301379"/>
                  </a:cubicBezTo>
                  <a:cubicBezTo>
                    <a:pt x="1411771" y="304610"/>
                    <a:pt x="1407388" y="306426"/>
                    <a:pt x="1402818" y="306426"/>
                  </a:cubicBezTo>
                  <a:lnTo>
                    <a:pt x="17231" y="306426"/>
                  </a:lnTo>
                  <a:cubicBezTo>
                    <a:pt x="7714" y="306426"/>
                    <a:pt x="0" y="298711"/>
                    <a:pt x="0" y="289195"/>
                  </a:cubicBezTo>
                  <a:lnTo>
                    <a:pt x="0" y="17231"/>
                  </a:lnTo>
                  <a:cubicBezTo>
                    <a:pt x="0" y="7714"/>
                    <a:pt x="7714" y="0"/>
                    <a:pt x="17231" y="0"/>
                  </a:cubicBezTo>
                  <a:close/>
                </a:path>
              </a:pathLst>
            </a:custGeom>
            <a:solidFill>
              <a:srgbClr val="FFFFFF"/>
            </a:solidFill>
            <a:ln>
              <a:noFill/>
            </a:ln>
          </p:spPr>
        </p:sp>
        <p:sp>
          <p:nvSpPr>
            <p:cNvPr name="TextBox 10" id="10"/>
            <p:cNvSpPr txBox="true"/>
            <p:nvPr/>
          </p:nvSpPr>
          <p:spPr>
            <a:xfrm>
              <a:off x="0" y="-66675"/>
              <a:ext cx="812800" cy="879475"/>
            </a:xfrm>
            <a:prstGeom prst="rect">
              <a:avLst/>
            </a:prstGeom>
          </p:spPr>
          <p:txBody>
            <a:bodyPr anchor="ctr" rtlCol="false" tIns="215900" lIns="215900" bIns="215900" rIns="215900"/>
            <a:lstStyle/>
            <a:p>
              <a:pPr algn="ctr" marL="0" indent="0" lvl="0">
                <a:lnSpc>
                  <a:spcPts val="5179"/>
                </a:lnSpc>
                <a:spcBef>
                  <a:spcPct val="0"/>
                </a:spcBef>
              </a:pPr>
              <a:r>
                <a:rPr lang="en-US" sz="3699">
                  <a:solidFill>
                    <a:srgbClr val="2B1511"/>
                  </a:solidFill>
                  <a:latin typeface="Canva Sans Bold"/>
                </a:rPr>
                <a:t>Introduction</a:t>
              </a:r>
            </a:p>
          </p:txBody>
        </p:sp>
      </p:grpSp>
      <p:grpSp>
        <p:nvGrpSpPr>
          <p:cNvPr name="Group 11" id="11"/>
          <p:cNvGrpSpPr/>
          <p:nvPr/>
        </p:nvGrpSpPr>
        <p:grpSpPr>
          <a:xfrm rot="0">
            <a:off x="6682750" y="4256796"/>
            <a:ext cx="4918723" cy="4034342"/>
            <a:chOff x="0" y="0"/>
            <a:chExt cx="1295466" cy="1062543"/>
          </a:xfrm>
        </p:grpSpPr>
        <p:sp>
          <p:nvSpPr>
            <p:cNvPr name="Freeform 12" id="12"/>
            <p:cNvSpPr/>
            <p:nvPr/>
          </p:nvSpPr>
          <p:spPr>
            <a:xfrm flipH="false" flipV="false" rot="0">
              <a:off x="0" y="0"/>
              <a:ext cx="1295466" cy="1062543"/>
            </a:xfrm>
            <a:custGeom>
              <a:avLst/>
              <a:gdLst/>
              <a:ahLst/>
              <a:cxnLst/>
              <a:rect r="r" b="b" t="t" l="l"/>
              <a:pathLst>
                <a:path h="1062543" w="1295466">
                  <a:moveTo>
                    <a:pt x="17314" y="0"/>
                  </a:moveTo>
                  <a:lnTo>
                    <a:pt x="1278152" y="0"/>
                  </a:lnTo>
                  <a:cubicBezTo>
                    <a:pt x="1287715" y="0"/>
                    <a:pt x="1295466" y="7752"/>
                    <a:pt x="1295466" y="17314"/>
                  </a:cubicBezTo>
                  <a:lnTo>
                    <a:pt x="1295466" y="1045229"/>
                  </a:lnTo>
                  <a:cubicBezTo>
                    <a:pt x="1295466" y="1054791"/>
                    <a:pt x="1287715" y="1062543"/>
                    <a:pt x="1278152" y="1062543"/>
                  </a:cubicBezTo>
                  <a:lnTo>
                    <a:pt x="17314" y="1062543"/>
                  </a:lnTo>
                  <a:cubicBezTo>
                    <a:pt x="7752" y="1062543"/>
                    <a:pt x="0" y="1054791"/>
                    <a:pt x="0" y="1045229"/>
                  </a:cubicBezTo>
                  <a:lnTo>
                    <a:pt x="0" y="17314"/>
                  </a:lnTo>
                  <a:cubicBezTo>
                    <a:pt x="0" y="7752"/>
                    <a:pt x="7752" y="0"/>
                    <a:pt x="17314" y="0"/>
                  </a:cubicBezTo>
                  <a:close/>
                </a:path>
              </a:pathLst>
            </a:custGeom>
            <a:solidFill>
              <a:srgbClr val="FFFFFF"/>
            </a:solidFill>
          </p:spPr>
        </p:sp>
        <p:sp>
          <p:nvSpPr>
            <p:cNvPr name="TextBox 13" id="13"/>
            <p:cNvSpPr txBox="true"/>
            <p:nvPr/>
          </p:nvSpPr>
          <p:spPr>
            <a:xfrm>
              <a:off x="0" y="-28575"/>
              <a:ext cx="812800" cy="841375"/>
            </a:xfrm>
            <a:prstGeom prst="rect">
              <a:avLst/>
            </a:prstGeom>
          </p:spPr>
          <p:txBody>
            <a:bodyPr anchor="ctr" rtlCol="false" tIns="50800" lIns="50800" bIns="50800" rIns="50800"/>
            <a:lstStyle/>
            <a:p>
              <a:pPr algn="ctr">
                <a:lnSpc>
                  <a:spcPts val="2590"/>
                </a:lnSpc>
              </a:pPr>
            </a:p>
          </p:txBody>
        </p:sp>
      </p:grpSp>
      <p:grpSp>
        <p:nvGrpSpPr>
          <p:cNvPr name="Group 14" id="14"/>
          <p:cNvGrpSpPr/>
          <p:nvPr/>
        </p:nvGrpSpPr>
        <p:grpSpPr>
          <a:xfrm rot="-10800000">
            <a:off x="6682750" y="3298178"/>
            <a:ext cx="4918723" cy="1473374"/>
            <a:chOff x="0" y="0"/>
            <a:chExt cx="1073340" cy="321513"/>
          </a:xfrm>
        </p:grpSpPr>
        <p:sp>
          <p:nvSpPr>
            <p:cNvPr name="Freeform 15" id="15"/>
            <p:cNvSpPr/>
            <p:nvPr/>
          </p:nvSpPr>
          <p:spPr>
            <a:xfrm flipH="false" flipV="false" rot="0">
              <a:off x="0" y="0"/>
              <a:ext cx="1073340" cy="321513"/>
            </a:xfrm>
            <a:custGeom>
              <a:avLst/>
              <a:gdLst/>
              <a:ahLst/>
              <a:cxnLst/>
              <a:rect r="r" b="b" t="t" l="l"/>
              <a:pathLst>
                <a:path h="321513" w="1073340">
                  <a:moveTo>
                    <a:pt x="1073340" y="0"/>
                  </a:moveTo>
                  <a:lnTo>
                    <a:pt x="1073340" y="207213"/>
                  </a:lnTo>
                  <a:lnTo>
                    <a:pt x="536670" y="321513"/>
                  </a:lnTo>
                  <a:lnTo>
                    <a:pt x="0" y="207213"/>
                  </a:lnTo>
                  <a:lnTo>
                    <a:pt x="0" y="0"/>
                  </a:lnTo>
                  <a:lnTo>
                    <a:pt x="1073340" y="0"/>
                  </a:lnTo>
                  <a:close/>
                </a:path>
              </a:pathLst>
            </a:custGeom>
            <a:solidFill>
              <a:srgbClr val="E0B15E"/>
            </a:solidFill>
          </p:spPr>
        </p:sp>
        <p:sp>
          <p:nvSpPr>
            <p:cNvPr name="TextBox 16" id="16"/>
            <p:cNvSpPr txBox="true"/>
            <p:nvPr/>
          </p:nvSpPr>
          <p:spPr>
            <a:xfrm>
              <a:off x="0" y="-28575"/>
              <a:ext cx="635000" cy="727075"/>
            </a:xfrm>
            <a:prstGeom prst="rect">
              <a:avLst/>
            </a:prstGeom>
          </p:spPr>
          <p:txBody>
            <a:bodyPr anchor="ctr" rtlCol="false" tIns="50800" lIns="50800" bIns="50800" rIns="50800"/>
            <a:lstStyle/>
            <a:p>
              <a:pPr algn="ctr">
                <a:lnSpc>
                  <a:spcPts val="2590"/>
                </a:lnSpc>
              </a:pPr>
            </a:p>
          </p:txBody>
        </p:sp>
      </p:grpSp>
      <p:grpSp>
        <p:nvGrpSpPr>
          <p:cNvPr name="Group 17" id="17"/>
          <p:cNvGrpSpPr/>
          <p:nvPr/>
        </p:nvGrpSpPr>
        <p:grpSpPr>
          <a:xfrm rot="0">
            <a:off x="12049148" y="4256796"/>
            <a:ext cx="4918723" cy="4034342"/>
            <a:chOff x="0" y="0"/>
            <a:chExt cx="1295466" cy="1062543"/>
          </a:xfrm>
        </p:grpSpPr>
        <p:sp>
          <p:nvSpPr>
            <p:cNvPr name="Freeform 18" id="18"/>
            <p:cNvSpPr/>
            <p:nvPr/>
          </p:nvSpPr>
          <p:spPr>
            <a:xfrm flipH="false" flipV="false" rot="0">
              <a:off x="0" y="0"/>
              <a:ext cx="1295466" cy="1062543"/>
            </a:xfrm>
            <a:custGeom>
              <a:avLst/>
              <a:gdLst/>
              <a:ahLst/>
              <a:cxnLst/>
              <a:rect r="r" b="b" t="t" l="l"/>
              <a:pathLst>
                <a:path h="1062543" w="1295466">
                  <a:moveTo>
                    <a:pt x="17314" y="0"/>
                  </a:moveTo>
                  <a:lnTo>
                    <a:pt x="1278152" y="0"/>
                  </a:lnTo>
                  <a:cubicBezTo>
                    <a:pt x="1287715" y="0"/>
                    <a:pt x="1295466" y="7752"/>
                    <a:pt x="1295466" y="17314"/>
                  </a:cubicBezTo>
                  <a:lnTo>
                    <a:pt x="1295466" y="1045229"/>
                  </a:lnTo>
                  <a:cubicBezTo>
                    <a:pt x="1295466" y="1054791"/>
                    <a:pt x="1287715" y="1062543"/>
                    <a:pt x="1278152" y="1062543"/>
                  </a:cubicBezTo>
                  <a:lnTo>
                    <a:pt x="17314" y="1062543"/>
                  </a:lnTo>
                  <a:cubicBezTo>
                    <a:pt x="7752" y="1062543"/>
                    <a:pt x="0" y="1054791"/>
                    <a:pt x="0" y="1045229"/>
                  </a:cubicBezTo>
                  <a:lnTo>
                    <a:pt x="0" y="17314"/>
                  </a:lnTo>
                  <a:cubicBezTo>
                    <a:pt x="0" y="7752"/>
                    <a:pt x="7752" y="0"/>
                    <a:pt x="17314" y="0"/>
                  </a:cubicBezTo>
                  <a:close/>
                </a:path>
              </a:pathLst>
            </a:custGeom>
            <a:solidFill>
              <a:srgbClr val="FFFFFF"/>
            </a:solidFill>
          </p:spPr>
        </p:sp>
        <p:sp>
          <p:nvSpPr>
            <p:cNvPr name="TextBox 19" id="19"/>
            <p:cNvSpPr txBox="true"/>
            <p:nvPr/>
          </p:nvSpPr>
          <p:spPr>
            <a:xfrm>
              <a:off x="0" y="-28575"/>
              <a:ext cx="812800" cy="841375"/>
            </a:xfrm>
            <a:prstGeom prst="rect">
              <a:avLst/>
            </a:prstGeom>
          </p:spPr>
          <p:txBody>
            <a:bodyPr anchor="ctr" rtlCol="false" tIns="50800" lIns="50800" bIns="50800" rIns="50800"/>
            <a:lstStyle/>
            <a:p>
              <a:pPr algn="ctr">
                <a:lnSpc>
                  <a:spcPts val="2590"/>
                </a:lnSpc>
              </a:pPr>
            </a:p>
          </p:txBody>
        </p:sp>
      </p:grpSp>
      <p:grpSp>
        <p:nvGrpSpPr>
          <p:cNvPr name="Group 20" id="20"/>
          <p:cNvGrpSpPr/>
          <p:nvPr/>
        </p:nvGrpSpPr>
        <p:grpSpPr>
          <a:xfrm rot="-10800000">
            <a:off x="12049148" y="3298178"/>
            <a:ext cx="4918723" cy="1473374"/>
            <a:chOff x="0" y="0"/>
            <a:chExt cx="1073340" cy="321513"/>
          </a:xfrm>
        </p:grpSpPr>
        <p:sp>
          <p:nvSpPr>
            <p:cNvPr name="Freeform 21" id="21"/>
            <p:cNvSpPr/>
            <p:nvPr/>
          </p:nvSpPr>
          <p:spPr>
            <a:xfrm flipH="false" flipV="false" rot="0">
              <a:off x="0" y="0"/>
              <a:ext cx="1073340" cy="321513"/>
            </a:xfrm>
            <a:custGeom>
              <a:avLst/>
              <a:gdLst/>
              <a:ahLst/>
              <a:cxnLst/>
              <a:rect r="r" b="b" t="t" l="l"/>
              <a:pathLst>
                <a:path h="321513" w="1073340">
                  <a:moveTo>
                    <a:pt x="1073340" y="0"/>
                  </a:moveTo>
                  <a:lnTo>
                    <a:pt x="1073340" y="207213"/>
                  </a:lnTo>
                  <a:lnTo>
                    <a:pt x="536670" y="321513"/>
                  </a:lnTo>
                  <a:lnTo>
                    <a:pt x="0" y="207213"/>
                  </a:lnTo>
                  <a:lnTo>
                    <a:pt x="0" y="0"/>
                  </a:lnTo>
                  <a:lnTo>
                    <a:pt x="1073340" y="0"/>
                  </a:lnTo>
                  <a:close/>
                </a:path>
              </a:pathLst>
            </a:custGeom>
            <a:solidFill>
              <a:srgbClr val="E0B15E"/>
            </a:solidFill>
          </p:spPr>
        </p:sp>
        <p:sp>
          <p:nvSpPr>
            <p:cNvPr name="TextBox 22" id="22"/>
            <p:cNvSpPr txBox="true"/>
            <p:nvPr/>
          </p:nvSpPr>
          <p:spPr>
            <a:xfrm>
              <a:off x="0" y="-28575"/>
              <a:ext cx="635000" cy="727075"/>
            </a:xfrm>
            <a:prstGeom prst="rect">
              <a:avLst/>
            </a:prstGeom>
          </p:spPr>
          <p:txBody>
            <a:bodyPr anchor="ctr" rtlCol="false" tIns="50800" lIns="50800" bIns="50800" rIns="50800"/>
            <a:lstStyle/>
            <a:p>
              <a:pPr algn="ctr">
                <a:lnSpc>
                  <a:spcPts val="2590"/>
                </a:lnSpc>
              </a:pPr>
            </a:p>
          </p:txBody>
        </p:sp>
      </p:grpSp>
      <p:grpSp>
        <p:nvGrpSpPr>
          <p:cNvPr name="Group 23" id="23"/>
          <p:cNvGrpSpPr/>
          <p:nvPr/>
        </p:nvGrpSpPr>
        <p:grpSpPr>
          <a:xfrm rot="0">
            <a:off x="15112735" y="8140435"/>
            <a:ext cx="4293129" cy="4293129"/>
            <a:chOff x="0" y="0"/>
            <a:chExt cx="812800" cy="812800"/>
          </a:xfrm>
        </p:grpSpPr>
        <p:sp>
          <p:nvSpPr>
            <p:cNvPr name="Freeform 24" id="2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a:ln>
              <a:noFill/>
            </a:ln>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26" id="26"/>
          <p:cNvGrpSpPr/>
          <p:nvPr/>
        </p:nvGrpSpPr>
        <p:grpSpPr>
          <a:xfrm rot="0">
            <a:off x="-1613155" y="-2146565"/>
            <a:ext cx="4293129" cy="4293129"/>
            <a:chOff x="0" y="0"/>
            <a:chExt cx="812800" cy="812800"/>
          </a:xfrm>
        </p:grpSpPr>
        <p:sp>
          <p:nvSpPr>
            <p:cNvPr name="Freeform 27" id="2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a:ln>
              <a:noFill/>
            </a:ln>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Freeform 29" id="29"/>
          <p:cNvSpPr/>
          <p:nvPr/>
        </p:nvSpPr>
        <p:spPr>
          <a:xfrm flipH="false" flipV="false" rot="0">
            <a:off x="15389711" y="-1175164"/>
            <a:ext cx="4016153" cy="2203864"/>
          </a:xfrm>
          <a:custGeom>
            <a:avLst/>
            <a:gdLst/>
            <a:ahLst/>
            <a:cxnLst/>
            <a:rect r="r" b="b" t="t" l="l"/>
            <a:pathLst>
              <a:path h="2203864" w="4016153">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0" id="30"/>
          <p:cNvSpPr txBox="true"/>
          <p:nvPr/>
        </p:nvSpPr>
        <p:spPr>
          <a:xfrm rot="0">
            <a:off x="1743904" y="4009463"/>
            <a:ext cx="4071174" cy="447040"/>
          </a:xfrm>
          <a:prstGeom prst="rect">
            <a:avLst/>
          </a:prstGeom>
        </p:spPr>
        <p:txBody>
          <a:bodyPr anchor="t" rtlCol="false" tIns="0" lIns="0" bIns="0" rIns="0">
            <a:spAutoFit/>
          </a:bodyPr>
          <a:lstStyle/>
          <a:p>
            <a:pPr algn="ctr">
              <a:lnSpc>
                <a:spcPts val="3709"/>
              </a:lnSpc>
              <a:spcBef>
                <a:spcPct val="0"/>
              </a:spcBef>
            </a:pPr>
            <a:r>
              <a:rPr lang="en-US" sz="2649">
                <a:solidFill>
                  <a:srgbClr val="FFFAEB"/>
                </a:solidFill>
                <a:latin typeface="DM Sans Bold"/>
              </a:rPr>
              <a:t>STRATIGY</a:t>
            </a:r>
          </a:p>
        </p:txBody>
      </p:sp>
      <p:sp>
        <p:nvSpPr>
          <p:cNvPr name="TextBox 31" id="31"/>
          <p:cNvSpPr txBox="true"/>
          <p:nvPr/>
        </p:nvSpPr>
        <p:spPr>
          <a:xfrm rot="0">
            <a:off x="7024081" y="5200178"/>
            <a:ext cx="4153617" cy="3723169"/>
          </a:xfrm>
          <a:prstGeom prst="rect">
            <a:avLst/>
          </a:prstGeom>
        </p:spPr>
        <p:txBody>
          <a:bodyPr anchor="t" rtlCol="false" tIns="0" lIns="0" bIns="0" rIns="0">
            <a:spAutoFit/>
          </a:bodyPr>
          <a:lstStyle/>
          <a:p>
            <a:pPr marL="384722" indent="-192361" lvl="1">
              <a:lnSpc>
                <a:spcPts val="2672"/>
              </a:lnSpc>
              <a:buFont typeface="Arial"/>
              <a:buChar char="•"/>
            </a:pPr>
            <a:r>
              <a:rPr lang="en-US" sz="1781">
                <a:solidFill>
                  <a:srgbClr val="000000"/>
                </a:solidFill>
                <a:latin typeface="DM Sans"/>
              </a:rPr>
              <a:t>Data mining helpful to extract data from the database in a human readable format. But, we may not known the actual beneficiaries in the whole dataset.</a:t>
            </a:r>
          </a:p>
          <a:p>
            <a:pPr>
              <a:lnSpc>
                <a:spcPts val="3272"/>
              </a:lnSpc>
            </a:pPr>
          </a:p>
          <a:p>
            <a:pPr marL="383463" indent="-191731" lvl="1">
              <a:lnSpc>
                <a:spcPts val="2664"/>
              </a:lnSpc>
              <a:buFont typeface="Arial"/>
              <a:buChar char="•"/>
            </a:pPr>
            <a:r>
              <a:rPr lang="en-US" sz="1776">
                <a:solidFill>
                  <a:srgbClr val="000000"/>
                </a:solidFill>
                <a:latin typeface="DM Sans"/>
              </a:rPr>
              <a:t>.Data mining helpful to extract data from the database in a human readable format. But, we may not known the actual beneficiaries in the whole dataset.</a:t>
            </a:r>
          </a:p>
        </p:txBody>
      </p:sp>
      <p:sp>
        <p:nvSpPr>
          <p:cNvPr name="TextBox 32" id="32"/>
          <p:cNvSpPr txBox="true"/>
          <p:nvPr/>
        </p:nvSpPr>
        <p:spPr>
          <a:xfrm rot="0">
            <a:off x="7106524" y="4009463"/>
            <a:ext cx="4071174" cy="447040"/>
          </a:xfrm>
          <a:prstGeom prst="rect">
            <a:avLst/>
          </a:prstGeom>
        </p:spPr>
        <p:txBody>
          <a:bodyPr anchor="t" rtlCol="false" tIns="0" lIns="0" bIns="0" rIns="0">
            <a:spAutoFit/>
          </a:bodyPr>
          <a:lstStyle/>
          <a:p>
            <a:pPr algn="ctr">
              <a:lnSpc>
                <a:spcPts val="3709"/>
              </a:lnSpc>
              <a:spcBef>
                <a:spcPct val="0"/>
              </a:spcBef>
            </a:pPr>
            <a:r>
              <a:rPr lang="en-US" sz="2649">
                <a:solidFill>
                  <a:srgbClr val="FFFAEB"/>
                </a:solidFill>
                <a:latin typeface="DM Sans Bold"/>
              </a:rPr>
              <a:t>DATA MINING</a:t>
            </a:r>
          </a:p>
        </p:txBody>
      </p:sp>
      <p:sp>
        <p:nvSpPr>
          <p:cNvPr name="TextBox 33" id="33"/>
          <p:cNvSpPr txBox="true"/>
          <p:nvPr/>
        </p:nvSpPr>
        <p:spPr>
          <a:xfrm rot="0">
            <a:off x="12472922" y="4009463"/>
            <a:ext cx="4071174" cy="447040"/>
          </a:xfrm>
          <a:prstGeom prst="rect">
            <a:avLst/>
          </a:prstGeom>
        </p:spPr>
        <p:txBody>
          <a:bodyPr anchor="t" rtlCol="false" tIns="0" lIns="0" bIns="0" rIns="0">
            <a:spAutoFit/>
          </a:bodyPr>
          <a:lstStyle/>
          <a:p>
            <a:pPr algn="ctr">
              <a:lnSpc>
                <a:spcPts val="3709"/>
              </a:lnSpc>
              <a:spcBef>
                <a:spcPct val="0"/>
              </a:spcBef>
            </a:pPr>
            <a:r>
              <a:rPr lang="en-US" sz="2649">
                <a:solidFill>
                  <a:srgbClr val="FFFAEB"/>
                </a:solidFill>
                <a:latin typeface="DM Sans Bold"/>
              </a:rPr>
              <a:t>TARGET</a:t>
            </a:r>
          </a:p>
        </p:txBody>
      </p:sp>
      <p:sp>
        <p:nvSpPr>
          <p:cNvPr name="Freeform 34" id="34"/>
          <p:cNvSpPr/>
          <p:nvPr/>
        </p:nvSpPr>
        <p:spPr>
          <a:xfrm flipH="false" flipV="false" rot="0">
            <a:off x="-1474667" y="9379003"/>
            <a:ext cx="4016153" cy="2203864"/>
          </a:xfrm>
          <a:custGeom>
            <a:avLst/>
            <a:gdLst/>
            <a:ahLst/>
            <a:cxnLst/>
            <a:rect r="r" b="b" t="t" l="l"/>
            <a:pathLst>
              <a:path h="2203864" w="4016153">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5" id="35"/>
          <p:cNvSpPr txBox="true"/>
          <p:nvPr/>
        </p:nvSpPr>
        <p:spPr>
          <a:xfrm rot="0">
            <a:off x="12390479" y="5200178"/>
            <a:ext cx="4236060" cy="4713732"/>
          </a:xfrm>
          <a:prstGeom prst="rect">
            <a:avLst/>
          </a:prstGeom>
        </p:spPr>
        <p:txBody>
          <a:bodyPr anchor="t" rtlCol="false" tIns="0" lIns="0" bIns="0" rIns="0">
            <a:spAutoFit/>
          </a:bodyPr>
          <a:lstStyle/>
          <a:p>
            <a:pPr marL="384301" indent="-192151" lvl="1">
              <a:lnSpc>
                <a:spcPts val="2669"/>
              </a:lnSpc>
              <a:buFont typeface="Arial"/>
              <a:buChar char="•"/>
            </a:pPr>
            <a:r>
              <a:rPr lang="en-US" sz="1779">
                <a:solidFill>
                  <a:srgbClr val="000000"/>
                </a:solidFill>
                <a:latin typeface="DM Sans"/>
              </a:rPr>
              <a:t>By this, we can get to know that, which product got huge number of sales and which age group are purchasing etc. And, we can supply that product much for better revenue generation.</a:t>
            </a:r>
            <a:r>
              <a:rPr lang="en-US" sz="1779">
                <a:solidFill>
                  <a:srgbClr val="000000"/>
                </a:solidFill>
                <a:latin typeface="DM Sans"/>
              </a:rPr>
              <a:t> </a:t>
            </a:r>
          </a:p>
          <a:p>
            <a:pPr>
              <a:lnSpc>
                <a:spcPts val="3170"/>
              </a:lnSpc>
            </a:pPr>
          </a:p>
          <a:p>
            <a:pPr marL="384301" indent="-192151" lvl="1">
              <a:lnSpc>
                <a:spcPts val="2669"/>
              </a:lnSpc>
              <a:buFont typeface="Arial"/>
              <a:buChar char="•"/>
            </a:pPr>
            <a:r>
              <a:rPr lang="en-US" sz="1779">
                <a:solidFill>
                  <a:srgbClr val="000000"/>
                </a:solidFill>
                <a:latin typeface="DM Sans"/>
              </a:rPr>
              <a:t>The goal of this paper is to identify customer segments using the data mining approach, using the partitioning algorithm called as K-means clustering algorithm. The elbow method determines the optimal clusters.</a:t>
            </a:r>
          </a:p>
        </p:txBody>
      </p:sp>
      <p:sp>
        <p:nvSpPr>
          <p:cNvPr name="TextBox 36" id="36"/>
          <p:cNvSpPr txBox="true"/>
          <p:nvPr/>
        </p:nvSpPr>
        <p:spPr>
          <a:xfrm rot="0">
            <a:off x="1743904" y="5200178"/>
            <a:ext cx="4153617" cy="4001299"/>
          </a:xfrm>
          <a:prstGeom prst="rect">
            <a:avLst/>
          </a:prstGeom>
        </p:spPr>
        <p:txBody>
          <a:bodyPr anchor="t" rtlCol="false" tIns="0" lIns="0" bIns="0" rIns="0">
            <a:spAutoFit/>
          </a:bodyPr>
          <a:lstStyle/>
          <a:p>
            <a:pPr marL="384301" indent="-192151" lvl="1">
              <a:lnSpc>
                <a:spcPts val="2669"/>
              </a:lnSpc>
              <a:buFont typeface="Arial"/>
              <a:buChar char="•"/>
            </a:pPr>
            <a:r>
              <a:rPr lang="en-US" sz="1779">
                <a:solidFill>
                  <a:srgbClr val="000000"/>
                </a:solidFill>
                <a:latin typeface="DM Sans"/>
              </a:rPr>
              <a:t>Nowadays the competition is vast and lot of technologies came into account for effective growth and revenue generation. </a:t>
            </a:r>
          </a:p>
          <a:p>
            <a:pPr>
              <a:lnSpc>
                <a:spcPts val="2967"/>
              </a:lnSpc>
            </a:pPr>
          </a:p>
          <a:p>
            <a:pPr marL="384301" indent="-192151" lvl="1">
              <a:lnSpc>
                <a:spcPts val="2669"/>
              </a:lnSpc>
              <a:buFont typeface="Arial"/>
              <a:buChar char="•"/>
            </a:pPr>
            <a:r>
              <a:rPr lang="en-US" sz="1779">
                <a:solidFill>
                  <a:srgbClr val="000000"/>
                </a:solidFill>
                <a:latin typeface="DM Sans"/>
              </a:rPr>
              <a:t>For every business the most important component is data. With the help of grouped or ungrouped data, we can perform some operations to find customer interests.</a:t>
            </a:r>
          </a:p>
          <a:p>
            <a:pPr>
              <a:lnSpc>
                <a:spcPts val="2517"/>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0B15E"/>
        </a:solidFill>
      </p:bgPr>
    </p:bg>
    <p:spTree>
      <p:nvGrpSpPr>
        <p:cNvPr id="1" name=""/>
        <p:cNvGrpSpPr/>
        <p:nvPr/>
      </p:nvGrpSpPr>
      <p:grpSpPr>
        <a:xfrm>
          <a:off x="0" y="0"/>
          <a:ext cx="0" cy="0"/>
          <a:chOff x="0" y="0"/>
          <a:chExt cx="0" cy="0"/>
        </a:xfrm>
      </p:grpSpPr>
      <p:grpSp>
        <p:nvGrpSpPr>
          <p:cNvPr name="Group 2" id="2"/>
          <p:cNvGrpSpPr/>
          <p:nvPr/>
        </p:nvGrpSpPr>
        <p:grpSpPr>
          <a:xfrm rot="0">
            <a:off x="11643301" y="5175645"/>
            <a:ext cx="10464525" cy="10464525"/>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AEB"/>
            </a:solidFill>
            <a:ln>
              <a:noFill/>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5" id="5"/>
          <p:cNvGrpSpPr/>
          <p:nvPr/>
        </p:nvGrpSpPr>
        <p:grpSpPr>
          <a:xfrm rot="0">
            <a:off x="-2368812" y="-3629998"/>
            <a:ext cx="12607523" cy="12607523"/>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AEB"/>
            </a:solidFill>
            <a:ln>
              <a:noFill/>
            </a:ln>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8" id="8"/>
          <p:cNvGrpSpPr>
            <a:grpSpLocks noChangeAspect="true"/>
          </p:cNvGrpSpPr>
          <p:nvPr/>
        </p:nvGrpSpPr>
        <p:grpSpPr>
          <a:xfrm rot="0">
            <a:off x="11346891" y="3691957"/>
            <a:ext cx="7842561" cy="7842561"/>
            <a:chOff x="0" y="0"/>
            <a:chExt cx="6350000" cy="6350000"/>
          </a:xfrm>
        </p:grpSpPr>
        <p:sp>
          <p:nvSpPr>
            <p:cNvPr name="Freeform 9" id="9"/>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AEB"/>
            </a:solidFill>
          </p:spPr>
        </p:sp>
        <p:sp>
          <p:nvSpPr>
            <p:cNvPr name="Freeform 10" id="10"/>
            <p:cNvSpPr/>
            <p:nvPr/>
          </p:nvSpPr>
          <p:spPr>
            <a:xfrm flipH="false" flipV="false" rot="0">
              <a:off x="400267" y="526623"/>
              <a:ext cx="5549466" cy="5296755"/>
            </a:xfrm>
            <a:custGeom>
              <a:avLst/>
              <a:gdLst/>
              <a:ahLst/>
              <a:cxnLst/>
              <a:rect r="r" b="b" t="t" l="l"/>
              <a:pathLst>
                <a:path h="5296755" w="5549466">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2"/>
              <a:stretch>
                <a:fillRect l="-32309" t="0" r="-32309" b="0"/>
              </a:stretch>
            </a:blipFill>
          </p:spPr>
        </p:sp>
      </p:grpSp>
      <p:sp>
        <p:nvSpPr>
          <p:cNvPr name="Freeform 11" id="11"/>
          <p:cNvSpPr/>
          <p:nvPr/>
        </p:nvSpPr>
        <p:spPr>
          <a:xfrm flipH="false" flipV="false" rot="0">
            <a:off x="15652706" y="-1342412"/>
            <a:ext cx="4320933" cy="2371112"/>
          </a:xfrm>
          <a:custGeom>
            <a:avLst/>
            <a:gdLst/>
            <a:ahLst/>
            <a:cxnLst/>
            <a:rect r="r" b="b" t="t" l="l"/>
            <a:pathLst>
              <a:path h="2371112" w="4320933">
                <a:moveTo>
                  <a:pt x="0" y="0"/>
                </a:moveTo>
                <a:lnTo>
                  <a:pt x="4320933" y="0"/>
                </a:lnTo>
                <a:lnTo>
                  <a:pt x="4320933" y="2371112"/>
                </a:lnTo>
                <a:lnTo>
                  <a:pt x="0" y="23711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360469" y="9331122"/>
            <a:ext cx="3924501" cy="2153570"/>
          </a:xfrm>
          <a:custGeom>
            <a:avLst/>
            <a:gdLst/>
            <a:ahLst/>
            <a:cxnLst/>
            <a:rect r="r" b="b" t="t" l="l"/>
            <a:pathLst>
              <a:path h="2153570" w="3924501">
                <a:moveTo>
                  <a:pt x="0" y="0"/>
                </a:moveTo>
                <a:lnTo>
                  <a:pt x="3924501" y="0"/>
                </a:lnTo>
                <a:lnTo>
                  <a:pt x="3924501" y="2153570"/>
                </a:lnTo>
                <a:lnTo>
                  <a:pt x="0" y="2153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028700" y="1038225"/>
            <a:ext cx="6182318" cy="717220"/>
          </a:xfrm>
          <a:prstGeom prst="rect">
            <a:avLst/>
          </a:prstGeom>
        </p:spPr>
        <p:txBody>
          <a:bodyPr anchor="t" rtlCol="false" tIns="0" lIns="0" bIns="0" rIns="0">
            <a:spAutoFit/>
          </a:bodyPr>
          <a:lstStyle/>
          <a:p>
            <a:pPr algn="l" marL="0" indent="0" lvl="0">
              <a:lnSpc>
                <a:spcPts val="5766"/>
              </a:lnSpc>
              <a:spcBef>
                <a:spcPct val="0"/>
              </a:spcBef>
            </a:pPr>
            <a:r>
              <a:rPr lang="en-US" sz="4805">
                <a:solidFill>
                  <a:srgbClr val="2B1511"/>
                </a:solidFill>
                <a:latin typeface="Canva Sans Bold"/>
              </a:rPr>
              <a:t>Existing method</a:t>
            </a:r>
          </a:p>
        </p:txBody>
      </p:sp>
      <p:sp>
        <p:nvSpPr>
          <p:cNvPr name="TextBox 14" id="14"/>
          <p:cNvSpPr txBox="true"/>
          <p:nvPr/>
        </p:nvSpPr>
        <p:spPr>
          <a:xfrm rot="0">
            <a:off x="1028700" y="2597563"/>
            <a:ext cx="7152458" cy="5015674"/>
          </a:xfrm>
          <a:prstGeom prst="rect">
            <a:avLst/>
          </a:prstGeom>
        </p:spPr>
        <p:txBody>
          <a:bodyPr anchor="t" rtlCol="false" tIns="0" lIns="0" bIns="0" rIns="0">
            <a:spAutoFit/>
          </a:bodyPr>
          <a:lstStyle/>
          <a:p>
            <a:pPr marL="476668" indent="-238334" lvl="1">
              <a:lnSpc>
                <a:spcPts val="3355"/>
              </a:lnSpc>
              <a:buFont typeface="Arial"/>
              <a:buChar char="•"/>
            </a:pPr>
            <a:r>
              <a:rPr lang="en-US" sz="2207">
                <a:solidFill>
                  <a:srgbClr val="000000"/>
                </a:solidFill>
                <a:latin typeface="DM Sans"/>
              </a:rPr>
              <a:t>The existing method is storing customer data through paperwork and computer software (digital data) is increasing day by day. </a:t>
            </a:r>
          </a:p>
          <a:p>
            <a:pPr marL="476668" indent="-238334" lvl="1">
              <a:lnSpc>
                <a:spcPts val="3355"/>
              </a:lnSpc>
              <a:buFont typeface="Arial"/>
              <a:buChar char="•"/>
            </a:pPr>
            <a:r>
              <a:rPr lang="en-US" sz="2207">
                <a:solidFill>
                  <a:srgbClr val="000000"/>
                </a:solidFill>
                <a:latin typeface="DM Sans"/>
              </a:rPr>
              <a:t> At end of the day they will analyse their data as how many things are sold or actual customer count etc.</a:t>
            </a:r>
          </a:p>
          <a:p>
            <a:pPr marL="476668" indent="-238334" lvl="1">
              <a:lnSpc>
                <a:spcPts val="3355"/>
              </a:lnSpc>
              <a:buFont typeface="Arial"/>
              <a:buChar char="•"/>
            </a:pPr>
            <a:r>
              <a:rPr lang="en-US" sz="2207">
                <a:solidFill>
                  <a:srgbClr val="000000"/>
                </a:solidFill>
                <a:latin typeface="DM Sans"/>
              </a:rPr>
              <a:t> By analysing the collected data they got to know who is beneficial to their business and increase their sales.</a:t>
            </a:r>
          </a:p>
          <a:p>
            <a:pPr marL="476668" indent="-238334" lvl="1">
              <a:lnSpc>
                <a:spcPts val="3355"/>
              </a:lnSpc>
              <a:buFont typeface="Arial"/>
              <a:buChar char="•"/>
            </a:pPr>
            <a:r>
              <a:rPr lang="en-US" sz="2207">
                <a:solidFill>
                  <a:srgbClr val="000000"/>
                </a:solidFill>
                <a:latin typeface="DM Sans"/>
              </a:rPr>
              <a:t>It requires more time and more paperwork. Also, it is not much effective solution to find the desired customers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EB"/>
        </a:solidFill>
      </p:bgPr>
    </p:bg>
    <p:spTree>
      <p:nvGrpSpPr>
        <p:cNvPr id="1" name=""/>
        <p:cNvGrpSpPr/>
        <p:nvPr/>
      </p:nvGrpSpPr>
      <p:grpSpPr>
        <a:xfrm>
          <a:off x="0" y="0"/>
          <a:ext cx="0" cy="0"/>
          <a:chOff x="0" y="0"/>
          <a:chExt cx="0" cy="0"/>
        </a:xfrm>
      </p:grpSpPr>
      <p:grpSp>
        <p:nvGrpSpPr>
          <p:cNvPr name="Group 2" id="2"/>
          <p:cNvGrpSpPr/>
          <p:nvPr/>
        </p:nvGrpSpPr>
        <p:grpSpPr>
          <a:xfrm rot="2380859">
            <a:off x="-1313287" y="7502544"/>
            <a:ext cx="2842082" cy="7461317"/>
            <a:chOff x="0" y="0"/>
            <a:chExt cx="660400" cy="1733748"/>
          </a:xfrm>
        </p:grpSpPr>
        <p:sp>
          <p:nvSpPr>
            <p:cNvPr name="Freeform 3" id="3"/>
            <p:cNvSpPr/>
            <p:nvPr/>
          </p:nvSpPr>
          <p:spPr>
            <a:xfrm flipH="false" flipV="false" rot="0">
              <a:off x="0" y="0"/>
              <a:ext cx="660400" cy="1733748"/>
            </a:xfrm>
            <a:custGeom>
              <a:avLst/>
              <a:gdLst/>
              <a:ahLst/>
              <a:cxnLst/>
              <a:rect r="r" b="b" t="t" l="l"/>
              <a:pathLst>
                <a:path h="173374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8959"/>
                  </a:cubicBezTo>
                  <a:lnTo>
                    <a:pt x="660400" y="1733748"/>
                  </a:lnTo>
                  <a:lnTo>
                    <a:pt x="0" y="1733748"/>
                  </a:lnTo>
                  <a:lnTo>
                    <a:pt x="0" y="349987"/>
                  </a:lnTo>
                  <a:cubicBezTo>
                    <a:pt x="1782" y="185660"/>
                    <a:pt x="93019" y="64045"/>
                    <a:pt x="220252" y="19070"/>
                  </a:cubicBezTo>
                  <a:close/>
                </a:path>
              </a:pathLst>
            </a:custGeom>
            <a:solidFill>
              <a:srgbClr val="E0B15E">
                <a:alpha val="43922"/>
              </a:srgbClr>
            </a:solidFill>
          </p:spPr>
        </p:sp>
        <p:sp>
          <p:nvSpPr>
            <p:cNvPr name="TextBox 4" id="4"/>
            <p:cNvSpPr txBox="true"/>
            <p:nvPr/>
          </p:nvSpPr>
          <p:spPr>
            <a:xfrm>
              <a:off x="0" y="98425"/>
              <a:ext cx="660400" cy="714375"/>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2377137">
            <a:off x="-916789" y="4206328"/>
            <a:ext cx="1338510" cy="7384047"/>
            <a:chOff x="0" y="0"/>
            <a:chExt cx="660400" cy="3643174"/>
          </a:xfrm>
        </p:grpSpPr>
        <p:sp>
          <p:nvSpPr>
            <p:cNvPr name="Freeform 6" id="6"/>
            <p:cNvSpPr/>
            <p:nvPr/>
          </p:nvSpPr>
          <p:spPr>
            <a:xfrm flipH="false" flipV="false" rot="0">
              <a:off x="0" y="0"/>
              <a:ext cx="660400" cy="3643174"/>
            </a:xfrm>
            <a:custGeom>
              <a:avLst/>
              <a:gdLst/>
              <a:ahLst/>
              <a:cxnLst/>
              <a:rect r="r" b="b" t="t" l="l"/>
              <a:pathLst>
                <a:path h="364317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91373"/>
                  </a:cubicBezTo>
                  <a:lnTo>
                    <a:pt x="660400" y="3643174"/>
                  </a:lnTo>
                  <a:lnTo>
                    <a:pt x="0" y="3643174"/>
                  </a:lnTo>
                  <a:lnTo>
                    <a:pt x="0" y="393786"/>
                  </a:lnTo>
                  <a:cubicBezTo>
                    <a:pt x="1782" y="185660"/>
                    <a:pt x="93019" y="64045"/>
                    <a:pt x="220252" y="19070"/>
                  </a:cubicBezTo>
                  <a:close/>
                </a:path>
              </a:pathLst>
            </a:custGeom>
            <a:solidFill>
              <a:srgbClr val="E0B15E"/>
            </a:solidFill>
          </p:spPr>
        </p:sp>
        <p:sp>
          <p:nvSpPr>
            <p:cNvPr name="TextBox 7" id="7"/>
            <p:cNvSpPr txBox="true"/>
            <p:nvPr/>
          </p:nvSpPr>
          <p:spPr>
            <a:xfrm>
              <a:off x="0" y="98425"/>
              <a:ext cx="660400" cy="714375"/>
            </a:xfrm>
            <a:prstGeom prst="rect">
              <a:avLst/>
            </a:prstGeom>
          </p:spPr>
          <p:txBody>
            <a:bodyPr anchor="ctr" rtlCol="false" tIns="50800" lIns="50800" bIns="50800" rIns="50800"/>
            <a:lstStyle/>
            <a:p>
              <a:pPr algn="ctr">
                <a:lnSpc>
                  <a:spcPts val="2590"/>
                </a:lnSpc>
              </a:pPr>
            </a:p>
          </p:txBody>
        </p:sp>
      </p:grpSp>
      <p:grpSp>
        <p:nvGrpSpPr>
          <p:cNvPr name="Group 8" id="8"/>
          <p:cNvGrpSpPr/>
          <p:nvPr/>
        </p:nvGrpSpPr>
        <p:grpSpPr>
          <a:xfrm rot="2377137">
            <a:off x="3012298" y="9449050"/>
            <a:ext cx="411277" cy="2198755"/>
            <a:chOff x="0" y="0"/>
            <a:chExt cx="660400" cy="3530606"/>
          </a:xfrm>
        </p:grpSpPr>
        <p:sp>
          <p:nvSpPr>
            <p:cNvPr name="Freeform 9" id="9"/>
            <p:cNvSpPr/>
            <p:nvPr/>
          </p:nvSpPr>
          <p:spPr>
            <a:xfrm flipH="false" flipV="false" rot="0">
              <a:off x="0" y="0"/>
              <a:ext cx="660400" cy="3530605"/>
            </a:xfrm>
            <a:custGeom>
              <a:avLst/>
              <a:gdLst/>
              <a:ahLst/>
              <a:cxnLst/>
              <a:rect r="r" b="b" t="t" l="l"/>
              <a:pathLst>
                <a:path h="353060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88872"/>
                  </a:cubicBezTo>
                  <a:lnTo>
                    <a:pt x="660400" y="3530605"/>
                  </a:lnTo>
                  <a:lnTo>
                    <a:pt x="0" y="3530605"/>
                  </a:lnTo>
                  <a:lnTo>
                    <a:pt x="0" y="391204"/>
                  </a:lnTo>
                  <a:cubicBezTo>
                    <a:pt x="1782" y="185660"/>
                    <a:pt x="93019" y="64045"/>
                    <a:pt x="220252" y="19070"/>
                  </a:cubicBezTo>
                  <a:close/>
                </a:path>
              </a:pathLst>
            </a:custGeom>
            <a:solidFill>
              <a:srgbClr val="E0B15E"/>
            </a:solidFill>
          </p:spPr>
        </p:sp>
        <p:sp>
          <p:nvSpPr>
            <p:cNvPr name="TextBox 10" id="10"/>
            <p:cNvSpPr txBox="true"/>
            <p:nvPr/>
          </p:nvSpPr>
          <p:spPr>
            <a:xfrm>
              <a:off x="0" y="98425"/>
              <a:ext cx="660400" cy="714375"/>
            </a:xfrm>
            <a:prstGeom prst="rect">
              <a:avLst/>
            </a:prstGeom>
          </p:spPr>
          <p:txBody>
            <a:bodyPr anchor="ctr" rtlCol="false" tIns="50800" lIns="50800" bIns="50800" rIns="50800"/>
            <a:lstStyle/>
            <a:p>
              <a:pPr algn="ctr">
                <a:lnSpc>
                  <a:spcPts val="2590"/>
                </a:lnSpc>
              </a:pPr>
            </a:p>
          </p:txBody>
        </p:sp>
      </p:grpSp>
      <p:grpSp>
        <p:nvGrpSpPr>
          <p:cNvPr name="Group 11" id="11"/>
          <p:cNvGrpSpPr/>
          <p:nvPr/>
        </p:nvGrpSpPr>
        <p:grpSpPr>
          <a:xfrm rot="0">
            <a:off x="9789379" y="2547525"/>
            <a:ext cx="1290759" cy="1290759"/>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5241"/>
            </a:solidFill>
            <a:ln>
              <a:noFill/>
            </a:ln>
          </p:spPr>
        </p:sp>
        <p:sp>
          <p:nvSpPr>
            <p:cNvPr name="TextBox 13" id="13"/>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01</a:t>
              </a:r>
            </a:p>
          </p:txBody>
        </p:sp>
      </p:grpSp>
      <p:grpSp>
        <p:nvGrpSpPr>
          <p:cNvPr name="Group 14" id="14"/>
          <p:cNvGrpSpPr/>
          <p:nvPr/>
        </p:nvGrpSpPr>
        <p:grpSpPr>
          <a:xfrm rot="0">
            <a:off x="9789379" y="5909064"/>
            <a:ext cx="1290759" cy="1290759"/>
            <a:chOff x="0" y="0"/>
            <a:chExt cx="812800" cy="812800"/>
          </a:xfrm>
        </p:grpSpPr>
        <p:sp>
          <p:nvSpPr>
            <p:cNvPr name="Freeform 15" id="1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5241"/>
            </a:solidFill>
            <a:ln>
              <a:noFill/>
            </a:ln>
          </p:spPr>
        </p:sp>
        <p:sp>
          <p:nvSpPr>
            <p:cNvPr name="TextBox 16" id="16"/>
            <p:cNvSpPr txBox="true"/>
            <p:nvPr/>
          </p:nvSpPr>
          <p:spPr>
            <a:xfrm>
              <a:off x="76200" y="19050"/>
              <a:ext cx="660400" cy="717550"/>
            </a:xfrm>
            <a:prstGeom prst="rect">
              <a:avLst/>
            </a:prstGeom>
          </p:spPr>
          <p:txBody>
            <a:bodyPr anchor="ctr" rtlCol="false" tIns="0" lIns="0" bIns="0" rIns="0"/>
            <a:lstStyle/>
            <a:p>
              <a:pPr algn="ctr" marL="0" indent="0" lvl="0">
                <a:lnSpc>
                  <a:spcPts val="4969"/>
                </a:lnSpc>
                <a:spcBef>
                  <a:spcPct val="0"/>
                </a:spcBef>
              </a:pPr>
              <a:r>
                <a:rPr lang="en-US" sz="3549">
                  <a:solidFill>
                    <a:srgbClr val="FFFFFF"/>
                  </a:solidFill>
                  <a:latin typeface="DM Sans Bold"/>
                </a:rPr>
                <a:t>02</a:t>
              </a:r>
            </a:p>
          </p:txBody>
        </p:sp>
      </p:grpSp>
      <p:sp>
        <p:nvSpPr>
          <p:cNvPr name="AutoShape 17" id="17"/>
          <p:cNvSpPr/>
          <p:nvPr/>
        </p:nvSpPr>
        <p:spPr>
          <a:xfrm flipV="true">
            <a:off x="-2023730" y="7040723"/>
            <a:ext cx="3495899" cy="4260352"/>
          </a:xfrm>
          <a:prstGeom prst="line">
            <a:avLst/>
          </a:prstGeom>
          <a:ln cap="rnd" w="85725">
            <a:solidFill>
              <a:srgbClr val="E0B15E"/>
            </a:solidFill>
            <a:prstDash val="solid"/>
            <a:headEnd type="none" len="sm" w="sm"/>
            <a:tailEnd type="none" len="sm" w="sm"/>
          </a:ln>
        </p:spPr>
      </p:sp>
      <p:grpSp>
        <p:nvGrpSpPr>
          <p:cNvPr name="Group 18" id="18"/>
          <p:cNvGrpSpPr/>
          <p:nvPr/>
        </p:nvGrpSpPr>
        <p:grpSpPr>
          <a:xfrm rot="0">
            <a:off x="8339710" y="738314"/>
            <a:ext cx="8919590" cy="1808435"/>
            <a:chOff x="0" y="0"/>
            <a:chExt cx="2349192" cy="476296"/>
          </a:xfrm>
        </p:grpSpPr>
        <p:sp>
          <p:nvSpPr>
            <p:cNvPr name="Freeform 19" id="19"/>
            <p:cNvSpPr/>
            <p:nvPr/>
          </p:nvSpPr>
          <p:spPr>
            <a:xfrm flipH="false" flipV="false" rot="0">
              <a:off x="0" y="0"/>
              <a:ext cx="2349192" cy="476296"/>
            </a:xfrm>
            <a:custGeom>
              <a:avLst/>
              <a:gdLst/>
              <a:ahLst/>
              <a:cxnLst/>
              <a:rect r="r" b="b" t="t" l="l"/>
              <a:pathLst>
                <a:path h="476296" w="2349192">
                  <a:moveTo>
                    <a:pt x="29511" y="0"/>
                  </a:moveTo>
                  <a:lnTo>
                    <a:pt x="2319681" y="0"/>
                  </a:lnTo>
                  <a:cubicBezTo>
                    <a:pt x="2335980" y="0"/>
                    <a:pt x="2349192" y="13212"/>
                    <a:pt x="2349192" y="29511"/>
                  </a:cubicBezTo>
                  <a:lnTo>
                    <a:pt x="2349192" y="446785"/>
                  </a:lnTo>
                  <a:cubicBezTo>
                    <a:pt x="2349192" y="463083"/>
                    <a:pt x="2335980" y="476296"/>
                    <a:pt x="2319681" y="476296"/>
                  </a:cubicBezTo>
                  <a:lnTo>
                    <a:pt x="29511" y="476296"/>
                  </a:lnTo>
                  <a:cubicBezTo>
                    <a:pt x="21684" y="476296"/>
                    <a:pt x="14178" y="473186"/>
                    <a:pt x="8644" y="467652"/>
                  </a:cubicBezTo>
                  <a:cubicBezTo>
                    <a:pt x="3109" y="462118"/>
                    <a:pt x="0" y="454611"/>
                    <a:pt x="0" y="446785"/>
                  </a:cubicBezTo>
                  <a:lnTo>
                    <a:pt x="0" y="29511"/>
                  </a:lnTo>
                  <a:cubicBezTo>
                    <a:pt x="0" y="21684"/>
                    <a:pt x="3109" y="14178"/>
                    <a:pt x="8644" y="8644"/>
                  </a:cubicBezTo>
                  <a:cubicBezTo>
                    <a:pt x="14178" y="3109"/>
                    <a:pt x="21684" y="0"/>
                    <a:pt x="29511" y="0"/>
                  </a:cubicBezTo>
                  <a:close/>
                </a:path>
              </a:pathLst>
            </a:custGeom>
            <a:solidFill>
              <a:srgbClr val="FFFFFF"/>
            </a:solidFill>
            <a:ln>
              <a:noFill/>
            </a:ln>
          </p:spPr>
        </p:sp>
        <p:sp>
          <p:nvSpPr>
            <p:cNvPr name="TextBox 20" id="20"/>
            <p:cNvSpPr txBox="true"/>
            <p:nvPr/>
          </p:nvSpPr>
          <p:spPr>
            <a:xfrm>
              <a:off x="0" y="0"/>
              <a:ext cx="812800" cy="812800"/>
            </a:xfrm>
            <a:prstGeom prst="rect">
              <a:avLst/>
            </a:prstGeom>
          </p:spPr>
          <p:txBody>
            <a:bodyPr anchor="ctr" rtlCol="false" tIns="50800" lIns="50800" bIns="50800" rIns="50800"/>
            <a:lstStyle/>
            <a:p>
              <a:pPr algn="ctr" marL="0" indent="0" lvl="0">
                <a:lnSpc>
                  <a:spcPts val="5935"/>
                </a:lnSpc>
                <a:spcBef>
                  <a:spcPct val="0"/>
                </a:spcBef>
              </a:pPr>
              <a:r>
                <a:rPr lang="en-US" sz="4946">
                  <a:solidFill>
                    <a:srgbClr val="2B1511"/>
                  </a:solidFill>
                  <a:latin typeface="Canva Sans Bold"/>
                </a:rPr>
                <a:t>Proposed method with architecture</a:t>
              </a:r>
            </a:p>
          </p:txBody>
        </p:sp>
      </p:grpSp>
      <p:sp>
        <p:nvSpPr>
          <p:cNvPr name="TextBox 21" id="21"/>
          <p:cNvSpPr txBox="true"/>
          <p:nvPr/>
        </p:nvSpPr>
        <p:spPr>
          <a:xfrm rot="0">
            <a:off x="11318178" y="2911006"/>
            <a:ext cx="6202780" cy="3549503"/>
          </a:xfrm>
          <a:prstGeom prst="rect">
            <a:avLst/>
          </a:prstGeom>
        </p:spPr>
        <p:txBody>
          <a:bodyPr anchor="t" rtlCol="false" tIns="0" lIns="0" bIns="0" rIns="0">
            <a:spAutoFit/>
          </a:bodyPr>
          <a:lstStyle/>
          <a:p>
            <a:pPr>
              <a:lnSpc>
                <a:spcPts val="2568"/>
              </a:lnSpc>
            </a:pPr>
            <a:r>
              <a:rPr lang="en-US" sz="1689">
                <a:solidFill>
                  <a:srgbClr val="000000"/>
                </a:solidFill>
                <a:latin typeface="DM Sans"/>
              </a:rPr>
              <a:t>To overcome the traditional method i.e paper work and computerized digital data this new method will play vital role. As we collect a vast data day by day which requires more paperwork and time to do. As new technologies were emerging in today’s world. Machine Learning which is powerful innovation which is used to predict the final outcome which has many algorithms. So for our problem statement we will use K-Means Clustering which groups the data into different clusters based on their similar characteristics. And then we will   visualize the data.</a:t>
            </a:r>
          </a:p>
          <a:p>
            <a:pPr>
              <a:lnSpc>
                <a:spcPts val="2667"/>
              </a:lnSpc>
            </a:pPr>
          </a:p>
        </p:txBody>
      </p:sp>
      <p:grpSp>
        <p:nvGrpSpPr>
          <p:cNvPr name="Group 22" id="22"/>
          <p:cNvGrpSpPr/>
          <p:nvPr/>
        </p:nvGrpSpPr>
        <p:grpSpPr>
          <a:xfrm rot="-8419140">
            <a:off x="16781988" y="-3913825"/>
            <a:ext cx="2842082" cy="7253346"/>
            <a:chOff x="0" y="0"/>
            <a:chExt cx="660400" cy="1685423"/>
          </a:xfrm>
        </p:grpSpPr>
        <p:sp>
          <p:nvSpPr>
            <p:cNvPr name="Freeform 23" id="23"/>
            <p:cNvSpPr/>
            <p:nvPr/>
          </p:nvSpPr>
          <p:spPr>
            <a:xfrm flipH="false" flipV="false" rot="0">
              <a:off x="0" y="0"/>
              <a:ext cx="660400" cy="1685423"/>
            </a:xfrm>
            <a:custGeom>
              <a:avLst/>
              <a:gdLst/>
              <a:ahLst/>
              <a:cxnLst/>
              <a:rect r="r" b="b" t="t" l="l"/>
              <a:pathLst>
                <a:path h="1685423"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7885"/>
                  </a:cubicBezTo>
                  <a:lnTo>
                    <a:pt x="660400" y="1685423"/>
                  </a:lnTo>
                  <a:lnTo>
                    <a:pt x="0" y="1685423"/>
                  </a:lnTo>
                  <a:lnTo>
                    <a:pt x="0" y="348878"/>
                  </a:lnTo>
                  <a:cubicBezTo>
                    <a:pt x="1782" y="185660"/>
                    <a:pt x="93019" y="64045"/>
                    <a:pt x="220252" y="19070"/>
                  </a:cubicBezTo>
                  <a:close/>
                </a:path>
              </a:pathLst>
            </a:custGeom>
            <a:solidFill>
              <a:srgbClr val="E0B15E">
                <a:alpha val="43922"/>
              </a:srgbClr>
            </a:solidFill>
          </p:spPr>
        </p:sp>
        <p:sp>
          <p:nvSpPr>
            <p:cNvPr name="TextBox 24" id="24"/>
            <p:cNvSpPr txBox="true"/>
            <p:nvPr/>
          </p:nvSpPr>
          <p:spPr>
            <a:xfrm>
              <a:off x="0" y="98425"/>
              <a:ext cx="660400" cy="714375"/>
            </a:xfrm>
            <a:prstGeom prst="rect">
              <a:avLst/>
            </a:prstGeom>
          </p:spPr>
          <p:txBody>
            <a:bodyPr anchor="ctr" rtlCol="false" tIns="50800" lIns="50800" bIns="50800" rIns="50800"/>
            <a:lstStyle/>
            <a:p>
              <a:pPr algn="ctr">
                <a:lnSpc>
                  <a:spcPts val="2590"/>
                </a:lnSpc>
              </a:pPr>
            </a:p>
          </p:txBody>
        </p:sp>
      </p:grpSp>
      <p:grpSp>
        <p:nvGrpSpPr>
          <p:cNvPr name="Group 25" id="25"/>
          <p:cNvGrpSpPr/>
          <p:nvPr/>
        </p:nvGrpSpPr>
        <p:grpSpPr>
          <a:xfrm rot="-8422862">
            <a:off x="18303618" y="-391052"/>
            <a:ext cx="1338510" cy="5875601"/>
            <a:chOff x="0" y="0"/>
            <a:chExt cx="660400" cy="2898930"/>
          </a:xfrm>
        </p:grpSpPr>
        <p:sp>
          <p:nvSpPr>
            <p:cNvPr name="Freeform 26" id="26"/>
            <p:cNvSpPr/>
            <p:nvPr/>
          </p:nvSpPr>
          <p:spPr>
            <a:xfrm flipH="false" flipV="false" rot="0">
              <a:off x="0" y="0"/>
              <a:ext cx="660400" cy="2898930"/>
            </a:xfrm>
            <a:custGeom>
              <a:avLst/>
              <a:gdLst/>
              <a:ahLst/>
              <a:cxnLst/>
              <a:rect r="r" b="b" t="t" l="l"/>
              <a:pathLst>
                <a:path h="289893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4841"/>
                  </a:cubicBezTo>
                  <a:lnTo>
                    <a:pt x="660400" y="2898930"/>
                  </a:lnTo>
                  <a:lnTo>
                    <a:pt x="0" y="2898930"/>
                  </a:lnTo>
                  <a:lnTo>
                    <a:pt x="0" y="376714"/>
                  </a:lnTo>
                  <a:cubicBezTo>
                    <a:pt x="1782" y="185660"/>
                    <a:pt x="93019" y="64045"/>
                    <a:pt x="220252" y="19070"/>
                  </a:cubicBezTo>
                  <a:close/>
                </a:path>
              </a:pathLst>
            </a:custGeom>
            <a:solidFill>
              <a:srgbClr val="E0B15E"/>
            </a:solidFill>
          </p:spPr>
        </p:sp>
        <p:sp>
          <p:nvSpPr>
            <p:cNvPr name="TextBox 27" id="27"/>
            <p:cNvSpPr txBox="true"/>
            <p:nvPr/>
          </p:nvSpPr>
          <p:spPr>
            <a:xfrm>
              <a:off x="0" y="98425"/>
              <a:ext cx="660400" cy="714375"/>
            </a:xfrm>
            <a:prstGeom prst="rect">
              <a:avLst/>
            </a:prstGeom>
          </p:spPr>
          <p:txBody>
            <a:bodyPr anchor="ctr" rtlCol="false" tIns="50800" lIns="50800" bIns="50800" rIns="50800"/>
            <a:lstStyle/>
            <a:p>
              <a:pPr algn="ctr">
                <a:lnSpc>
                  <a:spcPts val="2590"/>
                </a:lnSpc>
              </a:pPr>
            </a:p>
          </p:txBody>
        </p:sp>
      </p:grpSp>
      <p:grpSp>
        <p:nvGrpSpPr>
          <p:cNvPr name="Group 28" id="28"/>
          <p:cNvGrpSpPr/>
          <p:nvPr/>
        </p:nvGrpSpPr>
        <p:grpSpPr>
          <a:xfrm rot="-8422862">
            <a:off x="14997526" y="-558072"/>
            <a:ext cx="411277" cy="1644511"/>
            <a:chOff x="0" y="0"/>
            <a:chExt cx="660400" cy="2640639"/>
          </a:xfrm>
        </p:grpSpPr>
        <p:sp>
          <p:nvSpPr>
            <p:cNvPr name="Freeform 29" id="29"/>
            <p:cNvSpPr/>
            <p:nvPr/>
          </p:nvSpPr>
          <p:spPr>
            <a:xfrm flipH="false" flipV="false" rot="0">
              <a:off x="0" y="0"/>
              <a:ext cx="660400" cy="2640639"/>
            </a:xfrm>
            <a:custGeom>
              <a:avLst/>
              <a:gdLst/>
              <a:ahLst/>
              <a:cxnLst/>
              <a:rect r="r" b="b" t="t" l="l"/>
              <a:pathLst>
                <a:path h="2640639"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9104"/>
                  </a:cubicBezTo>
                  <a:lnTo>
                    <a:pt x="660400" y="2640639"/>
                  </a:lnTo>
                  <a:lnTo>
                    <a:pt x="0" y="2640639"/>
                  </a:lnTo>
                  <a:lnTo>
                    <a:pt x="0" y="370789"/>
                  </a:lnTo>
                  <a:cubicBezTo>
                    <a:pt x="1782" y="185660"/>
                    <a:pt x="93019" y="64045"/>
                    <a:pt x="220252" y="19070"/>
                  </a:cubicBezTo>
                  <a:close/>
                </a:path>
              </a:pathLst>
            </a:custGeom>
            <a:solidFill>
              <a:srgbClr val="E0B15E"/>
            </a:solidFill>
          </p:spPr>
        </p:sp>
        <p:sp>
          <p:nvSpPr>
            <p:cNvPr name="TextBox 30" id="30"/>
            <p:cNvSpPr txBox="true"/>
            <p:nvPr/>
          </p:nvSpPr>
          <p:spPr>
            <a:xfrm>
              <a:off x="0" y="98425"/>
              <a:ext cx="660400" cy="714375"/>
            </a:xfrm>
            <a:prstGeom prst="rect">
              <a:avLst/>
            </a:prstGeom>
          </p:spPr>
          <p:txBody>
            <a:bodyPr anchor="ctr" rtlCol="false" tIns="50800" lIns="50800" bIns="50800" rIns="50800"/>
            <a:lstStyle/>
            <a:p>
              <a:pPr algn="ctr">
                <a:lnSpc>
                  <a:spcPts val="2590"/>
                </a:lnSpc>
              </a:pPr>
            </a:p>
          </p:txBody>
        </p:sp>
      </p:grpSp>
      <p:sp>
        <p:nvSpPr>
          <p:cNvPr name="AutoShape 31" id="31"/>
          <p:cNvSpPr/>
          <p:nvPr/>
        </p:nvSpPr>
        <p:spPr>
          <a:xfrm flipH="true">
            <a:off x="17077631" y="-274996"/>
            <a:ext cx="3190486" cy="3827111"/>
          </a:xfrm>
          <a:prstGeom prst="line">
            <a:avLst/>
          </a:prstGeom>
          <a:ln cap="rnd" w="85725">
            <a:solidFill>
              <a:srgbClr val="E0B15E"/>
            </a:solidFill>
            <a:prstDash val="solid"/>
            <a:headEnd type="none" len="sm" w="sm"/>
            <a:tailEnd type="none" len="sm" w="sm"/>
          </a:ln>
        </p:spPr>
      </p:sp>
      <p:sp>
        <p:nvSpPr>
          <p:cNvPr name="Freeform 32" id="32"/>
          <p:cNvSpPr/>
          <p:nvPr/>
        </p:nvSpPr>
        <p:spPr>
          <a:xfrm flipH="false" flipV="false" rot="0">
            <a:off x="804333" y="2183052"/>
            <a:ext cx="7905750" cy="4576944"/>
          </a:xfrm>
          <a:custGeom>
            <a:avLst/>
            <a:gdLst/>
            <a:ahLst/>
            <a:cxnLst/>
            <a:rect r="r" b="b" t="t" l="l"/>
            <a:pathLst>
              <a:path h="4576944" w="7905750">
                <a:moveTo>
                  <a:pt x="0" y="0"/>
                </a:moveTo>
                <a:lnTo>
                  <a:pt x="7905750" y="0"/>
                </a:lnTo>
                <a:lnTo>
                  <a:pt x="7905750" y="4576944"/>
                </a:lnTo>
                <a:lnTo>
                  <a:pt x="0" y="4576944"/>
                </a:lnTo>
                <a:lnTo>
                  <a:pt x="0" y="0"/>
                </a:lnTo>
                <a:close/>
              </a:path>
            </a:pathLst>
          </a:custGeom>
          <a:blipFill>
            <a:blip r:embed="rId2"/>
            <a:stretch>
              <a:fillRect l="-13092" t="0" r="-11371" b="-2773"/>
            </a:stretch>
          </a:blipFill>
        </p:spPr>
      </p:sp>
      <p:sp>
        <p:nvSpPr>
          <p:cNvPr name="TextBox 33" id="33"/>
          <p:cNvSpPr txBox="true"/>
          <p:nvPr/>
        </p:nvSpPr>
        <p:spPr>
          <a:xfrm rot="0">
            <a:off x="11318178" y="2499900"/>
            <a:ext cx="5361064" cy="458731"/>
          </a:xfrm>
          <a:prstGeom prst="rect">
            <a:avLst/>
          </a:prstGeom>
        </p:spPr>
        <p:txBody>
          <a:bodyPr anchor="t" rtlCol="false" tIns="0" lIns="0" bIns="0" rIns="0">
            <a:spAutoFit/>
          </a:bodyPr>
          <a:lstStyle/>
          <a:p>
            <a:pPr>
              <a:lnSpc>
                <a:spcPts val="3856"/>
              </a:lnSpc>
            </a:pPr>
            <a:r>
              <a:rPr lang="en-US" sz="2754">
                <a:solidFill>
                  <a:srgbClr val="EF5241"/>
                </a:solidFill>
                <a:latin typeface="DM Sans Bold"/>
              </a:rPr>
              <a:t>Proposed Method</a:t>
            </a:r>
          </a:p>
        </p:txBody>
      </p:sp>
      <p:sp>
        <p:nvSpPr>
          <p:cNvPr name="TextBox 34" id="34"/>
          <p:cNvSpPr txBox="true"/>
          <p:nvPr/>
        </p:nvSpPr>
        <p:spPr>
          <a:xfrm rot="0">
            <a:off x="11318178" y="6301266"/>
            <a:ext cx="5361064" cy="458731"/>
          </a:xfrm>
          <a:prstGeom prst="rect">
            <a:avLst/>
          </a:prstGeom>
        </p:spPr>
        <p:txBody>
          <a:bodyPr anchor="t" rtlCol="false" tIns="0" lIns="0" bIns="0" rIns="0">
            <a:spAutoFit/>
          </a:bodyPr>
          <a:lstStyle/>
          <a:p>
            <a:pPr>
              <a:lnSpc>
                <a:spcPts val="3856"/>
              </a:lnSpc>
            </a:pPr>
            <a:r>
              <a:rPr lang="en-US" sz="2754">
                <a:solidFill>
                  <a:srgbClr val="EF5241"/>
                </a:solidFill>
                <a:latin typeface="DM Sans Bold"/>
              </a:rPr>
              <a:t>System Architecture</a:t>
            </a:r>
          </a:p>
        </p:txBody>
      </p:sp>
      <p:sp>
        <p:nvSpPr>
          <p:cNvPr name="TextBox 35" id="35"/>
          <p:cNvSpPr txBox="true"/>
          <p:nvPr/>
        </p:nvSpPr>
        <p:spPr>
          <a:xfrm rot="0">
            <a:off x="11318178" y="6712371"/>
            <a:ext cx="6884851" cy="3505199"/>
          </a:xfrm>
          <a:prstGeom prst="rect">
            <a:avLst/>
          </a:prstGeom>
        </p:spPr>
        <p:txBody>
          <a:bodyPr anchor="t" rtlCol="false" tIns="0" lIns="0" bIns="0" rIns="0">
            <a:spAutoFit/>
          </a:bodyPr>
          <a:lstStyle/>
          <a:p>
            <a:pPr>
              <a:lnSpc>
                <a:spcPts val="2569"/>
              </a:lnSpc>
            </a:pPr>
            <a:r>
              <a:rPr lang="en-US" sz="1690">
                <a:solidFill>
                  <a:srgbClr val="000000"/>
                </a:solidFill>
                <a:latin typeface="DM Sans"/>
              </a:rPr>
              <a:t>Initially we will see the dataset and then we will perform exploratory data analysis which deals with the missing data, duplicates values and null values. And then we will deploy our algorithm k-means clustering which is unsupervised learning in machine learning. </a:t>
            </a:r>
          </a:p>
          <a:p>
            <a:pPr>
              <a:lnSpc>
                <a:spcPts val="2569"/>
              </a:lnSpc>
            </a:pPr>
            <a:r>
              <a:rPr lang="en-US" sz="1690">
                <a:solidFill>
                  <a:srgbClr val="000000"/>
                </a:solidFill>
                <a:latin typeface="DM Sans"/>
              </a:rPr>
              <a:t>As in order to find the no of clusters we use elbow method where distance will be calculate through randomly chosen centres and repeat it until there is no change in cluster centres. Thereafter we will analyse the data through data visualization. Finally we will get the outcome.</a:t>
            </a:r>
          </a:p>
          <a:p>
            <a:pPr>
              <a:lnSpc>
                <a:spcPts val="2417"/>
              </a:lnSpc>
            </a:pPr>
          </a:p>
          <a:p>
            <a:pPr>
              <a:lnSpc>
                <a:spcPts val="241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0B15E"/>
        </a:solidFill>
      </p:bgPr>
    </p:bg>
    <p:spTree>
      <p:nvGrpSpPr>
        <p:cNvPr id="1" name=""/>
        <p:cNvGrpSpPr/>
        <p:nvPr/>
      </p:nvGrpSpPr>
      <p:grpSpPr>
        <a:xfrm>
          <a:off x="0" y="0"/>
          <a:ext cx="0" cy="0"/>
          <a:chOff x="0" y="0"/>
          <a:chExt cx="0" cy="0"/>
        </a:xfrm>
      </p:grpSpPr>
      <p:sp>
        <p:nvSpPr>
          <p:cNvPr name="Freeform 2" id="2"/>
          <p:cNvSpPr/>
          <p:nvPr/>
        </p:nvSpPr>
        <p:spPr>
          <a:xfrm flipH="false" flipV="false" rot="0">
            <a:off x="11554890" y="0"/>
            <a:ext cx="6733110" cy="10309731"/>
          </a:xfrm>
          <a:custGeom>
            <a:avLst/>
            <a:gdLst/>
            <a:ahLst/>
            <a:cxnLst/>
            <a:rect r="r" b="b" t="t" l="l"/>
            <a:pathLst>
              <a:path h="10309731" w="6733110">
                <a:moveTo>
                  <a:pt x="0" y="0"/>
                </a:moveTo>
                <a:lnTo>
                  <a:pt x="6733110" y="0"/>
                </a:lnTo>
                <a:lnTo>
                  <a:pt x="6733110" y="10309731"/>
                </a:lnTo>
                <a:lnTo>
                  <a:pt x="0" y="10309731"/>
                </a:lnTo>
                <a:lnTo>
                  <a:pt x="0" y="0"/>
                </a:lnTo>
                <a:close/>
              </a:path>
            </a:pathLst>
          </a:custGeom>
          <a:blipFill>
            <a:blip r:embed="rId2"/>
            <a:stretch>
              <a:fillRect l="-106638" t="0" r="-23185" b="0"/>
            </a:stretch>
          </a:blipFill>
        </p:spPr>
      </p:sp>
      <p:grpSp>
        <p:nvGrpSpPr>
          <p:cNvPr name="Group 3" id="3"/>
          <p:cNvGrpSpPr/>
          <p:nvPr/>
        </p:nvGrpSpPr>
        <p:grpSpPr>
          <a:xfrm rot="0">
            <a:off x="1028700" y="1171295"/>
            <a:ext cx="9036718" cy="1757954"/>
            <a:chOff x="0" y="0"/>
            <a:chExt cx="2380041" cy="463000"/>
          </a:xfrm>
        </p:grpSpPr>
        <p:sp>
          <p:nvSpPr>
            <p:cNvPr name="Freeform 4" id="4"/>
            <p:cNvSpPr/>
            <p:nvPr/>
          </p:nvSpPr>
          <p:spPr>
            <a:xfrm flipH="false" flipV="false" rot="0">
              <a:off x="0" y="0"/>
              <a:ext cx="2380041" cy="463000"/>
            </a:xfrm>
            <a:custGeom>
              <a:avLst/>
              <a:gdLst/>
              <a:ahLst/>
              <a:cxnLst/>
              <a:rect r="r" b="b" t="t" l="l"/>
              <a:pathLst>
                <a:path h="463000" w="2380041">
                  <a:moveTo>
                    <a:pt x="10281" y="0"/>
                  </a:moveTo>
                  <a:lnTo>
                    <a:pt x="2369760" y="0"/>
                  </a:lnTo>
                  <a:cubicBezTo>
                    <a:pt x="2375438" y="0"/>
                    <a:pt x="2380041" y="4603"/>
                    <a:pt x="2380041" y="10281"/>
                  </a:cubicBezTo>
                  <a:lnTo>
                    <a:pt x="2380041" y="452720"/>
                  </a:lnTo>
                  <a:cubicBezTo>
                    <a:pt x="2380041" y="458397"/>
                    <a:pt x="2375438" y="463000"/>
                    <a:pt x="2369760" y="463000"/>
                  </a:cubicBezTo>
                  <a:lnTo>
                    <a:pt x="10281" y="463000"/>
                  </a:lnTo>
                  <a:cubicBezTo>
                    <a:pt x="4603" y="463000"/>
                    <a:pt x="0" y="458397"/>
                    <a:pt x="0" y="452720"/>
                  </a:cubicBezTo>
                  <a:lnTo>
                    <a:pt x="0" y="10281"/>
                  </a:lnTo>
                  <a:cubicBezTo>
                    <a:pt x="0" y="4603"/>
                    <a:pt x="4603" y="0"/>
                    <a:pt x="10281" y="0"/>
                  </a:cubicBezTo>
                  <a:close/>
                </a:path>
              </a:pathLst>
            </a:custGeom>
            <a:solidFill>
              <a:srgbClr val="FFFAEB"/>
            </a:solidFill>
            <a:ln>
              <a:noFill/>
            </a:ln>
          </p:spPr>
        </p:sp>
        <p:sp>
          <p:nvSpPr>
            <p:cNvPr name="TextBox 5" id="5"/>
            <p:cNvSpPr txBox="true"/>
            <p:nvPr/>
          </p:nvSpPr>
          <p:spPr>
            <a:xfrm>
              <a:off x="0" y="-85725"/>
              <a:ext cx="812800" cy="898525"/>
            </a:xfrm>
            <a:prstGeom prst="rect">
              <a:avLst/>
            </a:prstGeom>
          </p:spPr>
          <p:txBody>
            <a:bodyPr anchor="ctr" rtlCol="false" tIns="50800" lIns="50800" bIns="50800" rIns="50800"/>
            <a:lstStyle/>
            <a:p>
              <a:pPr algn="ctr" marL="0" indent="0" lvl="0">
                <a:lnSpc>
                  <a:spcPts val="6224"/>
                </a:lnSpc>
                <a:spcBef>
                  <a:spcPct val="0"/>
                </a:spcBef>
              </a:pPr>
              <a:r>
                <a:rPr lang="en-US" sz="4446">
                  <a:solidFill>
                    <a:srgbClr val="2B1511"/>
                  </a:solidFill>
                  <a:latin typeface="Canva Sans Bold"/>
                </a:rPr>
                <a:t>Methodology</a:t>
              </a:r>
            </a:p>
          </p:txBody>
        </p:sp>
      </p:grpSp>
      <p:grpSp>
        <p:nvGrpSpPr>
          <p:cNvPr name="Group 6" id="6"/>
          <p:cNvGrpSpPr/>
          <p:nvPr/>
        </p:nvGrpSpPr>
        <p:grpSpPr>
          <a:xfrm rot="0">
            <a:off x="5909768" y="7139363"/>
            <a:ext cx="5420447" cy="2941015"/>
            <a:chOff x="0" y="0"/>
            <a:chExt cx="789363" cy="428291"/>
          </a:xfrm>
        </p:grpSpPr>
        <p:sp>
          <p:nvSpPr>
            <p:cNvPr name="Freeform 7" id="7"/>
            <p:cNvSpPr/>
            <p:nvPr/>
          </p:nvSpPr>
          <p:spPr>
            <a:xfrm flipH="false" flipV="false" rot="0">
              <a:off x="0" y="0"/>
              <a:ext cx="789363" cy="428291"/>
            </a:xfrm>
            <a:custGeom>
              <a:avLst/>
              <a:gdLst/>
              <a:ahLst/>
              <a:cxnLst/>
              <a:rect r="r" b="b" t="t" l="l"/>
              <a:pathLst>
                <a:path h="428291" w="789363">
                  <a:moveTo>
                    <a:pt x="0" y="0"/>
                  </a:moveTo>
                  <a:lnTo>
                    <a:pt x="789363" y="0"/>
                  </a:lnTo>
                  <a:lnTo>
                    <a:pt x="789363" y="428291"/>
                  </a:lnTo>
                  <a:lnTo>
                    <a:pt x="0" y="428291"/>
                  </a:lnTo>
                  <a:close/>
                </a:path>
              </a:pathLst>
            </a:custGeom>
            <a:solidFill>
              <a:srgbClr val="FFF0A2"/>
            </a:solidFill>
            <a:ln>
              <a:noFill/>
            </a:ln>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9" id="9"/>
          <p:cNvGrpSpPr/>
          <p:nvPr/>
        </p:nvGrpSpPr>
        <p:grpSpPr>
          <a:xfrm rot="0">
            <a:off x="5909768" y="4037411"/>
            <a:ext cx="5420447" cy="2941015"/>
            <a:chOff x="0" y="0"/>
            <a:chExt cx="789363" cy="428291"/>
          </a:xfrm>
        </p:grpSpPr>
        <p:sp>
          <p:nvSpPr>
            <p:cNvPr name="Freeform 10" id="10"/>
            <p:cNvSpPr/>
            <p:nvPr/>
          </p:nvSpPr>
          <p:spPr>
            <a:xfrm flipH="false" flipV="false" rot="0">
              <a:off x="0" y="0"/>
              <a:ext cx="789363" cy="428291"/>
            </a:xfrm>
            <a:custGeom>
              <a:avLst/>
              <a:gdLst/>
              <a:ahLst/>
              <a:cxnLst/>
              <a:rect r="r" b="b" t="t" l="l"/>
              <a:pathLst>
                <a:path h="428291" w="789363">
                  <a:moveTo>
                    <a:pt x="0" y="0"/>
                  </a:moveTo>
                  <a:lnTo>
                    <a:pt x="789363" y="0"/>
                  </a:lnTo>
                  <a:lnTo>
                    <a:pt x="789363" y="428291"/>
                  </a:lnTo>
                  <a:lnTo>
                    <a:pt x="0" y="428291"/>
                  </a:lnTo>
                  <a:close/>
                </a:path>
              </a:pathLst>
            </a:custGeom>
            <a:solidFill>
              <a:srgbClr val="FFFAEB"/>
            </a:solidFill>
            <a:ln>
              <a:noFill/>
            </a:ln>
          </p:spPr>
        </p:sp>
        <p:sp>
          <p:nvSpPr>
            <p:cNvPr name="TextBox 11" id="11"/>
            <p:cNvSpPr txBox="true"/>
            <p:nvPr/>
          </p:nvSpPr>
          <p:spPr>
            <a:xfrm>
              <a:off x="0" y="-28575"/>
              <a:ext cx="812800" cy="8413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12" id="12"/>
          <p:cNvGrpSpPr/>
          <p:nvPr/>
        </p:nvGrpSpPr>
        <p:grpSpPr>
          <a:xfrm rot="0">
            <a:off x="260721" y="7139363"/>
            <a:ext cx="5420447" cy="2941015"/>
            <a:chOff x="0" y="0"/>
            <a:chExt cx="789363" cy="428291"/>
          </a:xfrm>
        </p:grpSpPr>
        <p:sp>
          <p:nvSpPr>
            <p:cNvPr name="Freeform 13" id="13"/>
            <p:cNvSpPr/>
            <p:nvPr/>
          </p:nvSpPr>
          <p:spPr>
            <a:xfrm flipH="false" flipV="false" rot="0">
              <a:off x="0" y="0"/>
              <a:ext cx="789363" cy="428291"/>
            </a:xfrm>
            <a:custGeom>
              <a:avLst/>
              <a:gdLst/>
              <a:ahLst/>
              <a:cxnLst/>
              <a:rect r="r" b="b" t="t" l="l"/>
              <a:pathLst>
                <a:path h="428291" w="789363">
                  <a:moveTo>
                    <a:pt x="0" y="0"/>
                  </a:moveTo>
                  <a:lnTo>
                    <a:pt x="789363" y="0"/>
                  </a:lnTo>
                  <a:lnTo>
                    <a:pt x="789363" y="428291"/>
                  </a:lnTo>
                  <a:lnTo>
                    <a:pt x="0" y="428291"/>
                  </a:lnTo>
                  <a:close/>
                </a:path>
              </a:pathLst>
            </a:custGeom>
            <a:solidFill>
              <a:srgbClr val="FFFAEB"/>
            </a:solidFill>
          </p:spPr>
        </p:sp>
        <p:sp>
          <p:nvSpPr>
            <p:cNvPr name="TextBox 14" id="14"/>
            <p:cNvSpPr txBox="true"/>
            <p:nvPr/>
          </p:nvSpPr>
          <p:spPr>
            <a:xfrm>
              <a:off x="0" y="-28575"/>
              <a:ext cx="812800" cy="841375"/>
            </a:xfrm>
            <a:prstGeom prst="rect">
              <a:avLst/>
            </a:prstGeom>
          </p:spPr>
          <p:txBody>
            <a:bodyPr anchor="ctr" rtlCol="false" tIns="50800" lIns="50800" bIns="50800" rIns="50800"/>
            <a:lstStyle/>
            <a:p>
              <a:pPr algn="ctr">
                <a:lnSpc>
                  <a:spcPts val="2590"/>
                </a:lnSpc>
              </a:pPr>
            </a:p>
          </p:txBody>
        </p:sp>
      </p:grpSp>
      <p:grpSp>
        <p:nvGrpSpPr>
          <p:cNvPr name="Group 15" id="15"/>
          <p:cNvGrpSpPr/>
          <p:nvPr/>
        </p:nvGrpSpPr>
        <p:grpSpPr>
          <a:xfrm rot="0">
            <a:off x="260721" y="4037411"/>
            <a:ext cx="5420447" cy="2941015"/>
            <a:chOff x="0" y="0"/>
            <a:chExt cx="789363" cy="428291"/>
          </a:xfrm>
        </p:grpSpPr>
        <p:sp>
          <p:nvSpPr>
            <p:cNvPr name="Freeform 16" id="16"/>
            <p:cNvSpPr/>
            <p:nvPr/>
          </p:nvSpPr>
          <p:spPr>
            <a:xfrm flipH="false" flipV="false" rot="0">
              <a:off x="0" y="0"/>
              <a:ext cx="789363" cy="428291"/>
            </a:xfrm>
            <a:custGeom>
              <a:avLst/>
              <a:gdLst/>
              <a:ahLst/>
              <a:cxnLst/>
              <a:rect r="r" b="b" t="t" l="l"/>
              <a:pathLst>
                <a:path h="428291" w="789363">
                  <a:moveTo>
                    <a:pt x="0" y="0"/>
                  </a:moveTo>
                  <a:lnTo>
                    <a:pt x="789363" y="0"/>
                  </a:lnTo>
                  <a:lnTo>
                    <a:pt x="789363" y="428291"/>
                  </a:lnTo>
                  <a:lnTo>
                    <a:pt x="0" y="428291"/>
                  </a:lnTo>
                  <a:close/>
                </a:path>
              </a:pathLst>
            </a:custGeom>
            <a:solidFill>
              <a:srgbClr val="FFF0A2"/>
            </a:solidFill>
            <a:ln>
              <a:noFill/>
            </a:ln>
          </p:spPr>
        </p:sp>
        <p:sp>
          <p:nvSpPr>
            <p:cNvPr name="TextBox 17" id="17"/>
            <p:cNvSpPr txBox="true"/>
            <p:nvPr/>
          </p:nvSpPr>
          <p:spPr>
            <a:xfrm>
              <a:off x="0" y="-28575"/>
              <a:ext cx="812800" cy="841375"/>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TextBox 18" id="18"/>
          <p:cNvSpPr txBox="true"/>
          <p:nvPr/>
        </p:nvSpPr>
        <p:spPr>
          <a:xfrm rot="0">
            <a:off x="6106660" y="4471405"/>
            <a:ext cx="5022738" cy="413895"/>
          </a:xfrm>
          <a:prstGeom prst="rect">
            <a:avLst/>
          </a:prstGeom>
        </p:spPr>
        <p:txBody>
          <a:bodyPr anchor="t" rtlCol="false" tIns="0" lIns="0" bIns="0" rIns="0">
            <a:spAutoFit/>
          </a:bodyPr>
          <a:lstStyle/>
          <a:p>
            <a:pPr algn="ctr">
              <a:lnSpc>
                <a:spcPts val="3436"/>
              </a:lnSpc>
            </a:pPr>
            <a:r>
              <a:rPr lang="en-US" sz="2454">
                <a:solidFill>
                  <a:srgbClr val="EF5241"/>
                </a:solidFill>
                <a:latin typeface="DM Sans Bold"/>
              </a:rPr>
              <a:t>2.</a:t>
            </a:r>
          </a:p>
        </p:txBody>
      </p:sp>
      <p:sp>
        <p:nvSpPr>
          <p:cNvPr name="TextBox 19" id="19"/>
          <p:cNvSpPr txBox="true"/>
          <p:nvPr/>
        </p:nvSpPr>
        <p:spPr>
          <a:xfrm rot="0">
            <a:off x="459575" y="7448827"/>
            <a:ext cx="5022738" cy="413895"/>
          </a:xfrm>
          <a:prstGeom prst="rect">
            <a:avLst/>
          </a:prstGeom>
        </p:spPr>
        <p:txBody>
          <a:bodyPr anchor="t" rtlCol="false" tIns="0" lIns="0" bIns="0" rIns="0">
            <a:spAutoFit/>
          </a:bodyPr>
          <a:lstStyle/>
          <a:p>
            <a:pPr algn="ctr">
              <a:lnSpc>
                <a:spcPts val="3436"/>
              </a:lnSpc>
            </a:pPr>
            <a:r>
              <a:rPr lang="en-US" sz="2454">
                <a:solidFill>
                  <a:srgbClr val="EF5241"/>
                </a:solidFill>
                <a:latin typeface="DM Sans Bold"/>
              </a:rPr>
              <a:t>3.</a:t>
            </a:r>
          </a:p>
        </p:txBody>
      </p:sp>
      <p:sp>
        <p:nvSpPr>
          <p:cNvPr name="TextBox 20" id="20"/>
          <p:cNvSpPr txBox="true"/>
          <p:nvPr/>
        </p:nvSpPr>
        <p:spPr>
          <a:xfrm rot="0">
            <a:off x="6106660" y="7448827"/>
            <a:ext cx="5022738" cy="413895"/>
          </a:xfrm>
          <a:prstGeom prst="rect">
            <a:avLst/>
          </a:prstGeom>
        </p:spPr>
        <p:txBody>
          <a:bodyPr anchor="t" rtlCol="false" tIns="0" lIns="0" bIns="0" rIns="0">
            <a:spAutoFit/>
          </a:bodyPr>
          <a:lstStyle/>
          <a:p>
            <a:pPr algn="ctr">
              <a:lnSpc>
                <a:spcPts val="3436"/>
              </a:lnSpc>
            </a:pPr>
            <a:r>
              <a:rPr lang="en-US" sz="2454">
                <a:solidFill>
                  <a:srgbClr val="A44F30"/>
                </a:solidFill>
                <a:latin typeface="DM Sans Bold"/>
              </a:rPr>
              <a:t>4.</a:t>
            </a:r>
          </a:p>
        </p:txBody>
      </p:sp>
      <p:sp>
        <p:nvSpPr>
          <p:cNvPr name="TextBox 21" id="21"/>
          <p:cNvSpPr txBox="true"/>
          <p:nvPr/>
        </p:nvSpPr>
        <p:spPr>
          <a:xfrm rot="0">
            <a:off x="458404" y="4471405"/>
            <a:ext cx="5022738" cy="413895"/>
          </a:xfrm>
          <a:prstGeom prst="rect">
            <a:avLst/>
          </a:prstGeom>
        </p:spPr>
        <p:txBody>
          <a:bodyPr anchor="t" rtlCol="false" tIns="0" lIns="0" bIns="0" rIns="0">
            <a:spAutoFit/>
          </a:bodyPr>
          <a:lstStyle/>
          <a:p>
            <a:pPr algn="ctr">
              <a:lnSpc>
                <a:spcPts val="3436"/>
              </a:lnSpc>
            </a:pPr>
            <a:r>
              <a:rPr lang="en-US" sz="2454">
                <a:solidFill>
                  <a:srgbClr val="A44F30"/>
                </a:solidFill>
                <a:latin typeface="DM Sans Bold"/>
              </a:rPr>
              <a:t>1.</a:t>
            </a:r>
          </a:p>
        </p:txBody>
      </p:sp>
      <p:sp>
        <p:nvSpPr>
          <p:cNvPr name="TextBox 22" id="22"/>
          <p:cNvSpPr txBox="true"/>
          <p:nvPr/>
        </p:nvSpPr>
        <p:spPr>
          <a:xfrm rot="0">
            <a:off x="6323898" y="5130737"/>
            <a:ext cx="4592186" cy="1408747"/>
          </a:xfrm>
          <a:prstGeom prst="rect">
            <a:avLst/>
          </a:prstGeom>
        </p:spPr>
        <p:txBody>
          <a:bodyPr anchor="t" rtlCol="false" tIns="0" lIns="0" bIns="0" rIns="0">
            <a:spAutoFit/>
          </a:bodyPr>
          <a:lstStyle/>
          <a:p>
            <a:pPr algn="ctr">
              <a:lnSpc>
                <a:spcPts val="2287"/>
              </a:lnSpc>
              <a:spcBef>
                <a:spcPct val="0"/>
              </a:spcBef>
            </a:pPr>
            <a:r>
              <a:rPr lang="en-US" sz="1525">
                <a:solidFill>
                  <a:srgbClr val="000000"/>
                </a:solidFill>
                <a:latin typeface="DM Sans"/>
              </a:rPr>
              <a:t>Then we will read dataset and anyalse whether it contains any null values, missing values and duplicate values. So we will fix them by dropping or fixing the value with their means, medians etc which is technically named as Data Preprocessing.</a:t>
            </a:r>
          </a:p>
        </p:txBody>
      </p:sp>
      <p:sp>
        <p:nvSpPr>
          <p:cNvPr name="TextBox 23" id="23"/>
          <p:cNvSpPr txBox="true"/>
          <p:nvPr/>
        </p:nvSpPr>
        <p:spPr>
          <a:xfrm rot="0">
            <a:off x="679407" y="5105400"/>
            <a:ext cx="4592186" cy="551497"/>
          </a:xfrm>
          <a:prstGeom prst="rect">
            <a:avLst/>
          </a:prstGeom>
        </p:spPr>
        <p:txBody>
          <a:bodyPr anchor="t" rtlCol="false" tIns="0" lIns="0" bIns="0" rIns="0">
            <a:spAutoFit/>
          </a:bodyPr>
          <a:lstStyle/>
          <a:p>
            <a:pPr algn="ctr">
              <a:lnSpc>
                <a:spcPts val="2287"/>
              </a:lnSpc>
              <a:spcBef>
                <a:spcPct val="0"/>
              </a:spcBef>
            </a:pPr>
            <a:r>
              <a:rPr lang="en-US" sz="1525">
                <a:solidFill>
                  <a:srgbClr val="000000"/>
                </a:solidFill>
                <a:latin typeface="DM Sans"/>
              </a:rPr>
              <a:t>First of all we will import all the necessary libraries or modules (pandas, numpy, seaborn).</a:t>
            </a:r>
          </a:p>
        </p:txBody>
      </p:sp>
      <p:sp>
        <p:nvSpPr>
          <p:cNvPr name="TextBox 24" id="24"/>
          <p:cNvSpPr txBox="true"/>
          <p:nvPr/>
        </p:nvSpPr>
        <p:spPr>
          <a:xfrm rot="0">
            <a:off x="6323898" y="8133549"/>
            <a:ext cx="4592186" cy="1408747"/>
          </a:xfrm>
          <a:prstGeom prst="rect">
            <a:avLst/>
          </a:prstGeom>
        </p:spPr>
        <p:txBody>
          <a:bodyPr anchor="t" rtlCol="false" tIns="0" lIns="0" bIns="0" rIns="0">
            <a:spAutoFit/>
          </a:bodyPr>
          <a:lstStyle/>
          <a:p>
            <a:pPr algn="ctr">
              <a:lnSpc>
                <a:spcPts val="2287"/>
              </a:lnSpc>
            </a:pPr>
            <a:r>
              <a:rPr lang="en-US" sz="1525">
                <a:solidFill>
                  <a:srgbClr val="000000"/>
                </a:solidFill>
                <a:latin typeface="DM Sans"/>
              </a:rPr>
              <a:t>We will deploy our model algorithm K-Means Clustering, which divides the data into group of clusters based on similar characteristics. To find no.of clusters we will use elbow method.</a:t>
            </a:r>
          </a:p>
          <a:p>
            <a:pPr algn="ctr">
              <a:lnSpc>
                <a:spcPts val="2287"/>
              </a:lnSpc>
              <a:spcBef>
                <a:spcPct val="0"/>
              </a:spcBef>
            </a:pPr>
          </a:p>
        </p:txBody>
      </p:sp>
      <p:sp>
        <p:nvSpPr>
          <p:cNvPr name="TextBox 25" id="25"/>
          <p:cNvSpPr txBox="true"/>
          <p:nvPr/>
        </p:nvSpPr>
        <p:spPr>
          <a:xfrm rot="0">
            <a:off x="679407" y="8108211"/>
            <a:ext cx="4592186" cy="1408747"/>
          </a:xfrm>
          <a:prstGeom prst="rect">
            <a:avLst/>
          </a:prstGeom>
        </p:spPr>
        <p:txBody>
          <a:bodyPr anchor="t" rtlCol="false" tIns="0" lIns="0" bIns="0" rIns="0">
            <a:spAutoFit/>
          </a:bodyPr>
          <a:lstStyle/>
          <a:p>
            <a:pPr algn="ctr">
              <a:lnSpc>
                <a:spcPts val="2287"/>
              </a:lnSpc>
            </a:pPr>
            <a:r>
              <a:rPr lang="en-US" sz="1525">
                <a:solidFill>
                  <a:srgbClr val="000000"/>
                </a:solidFill>
                <a:latin typeface="DM Sans"/>
              </a:rPr>
              <a:t>We will deploy our model algorithm K-Means Clustering, which divides the data into group of clusters based on similar characteristics. To find no.of clusters we will use elbow method.</a:t>
            </a:r>
          </a:p>
          <a:p>
            <a:pPr algn="ctr">
              <a:lnSpc>
                <a:spcPts val="2287"/>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DF5"/>
        </a:solidFill>
      </p:bgPr>
    </p:bg>
    <p:spTree>
      <p:nvGrpSpPr>
        <p:cNvPr id="1" name=""/>
        <p:cNvGrpSpPr/>
        <p:nvPr/>
      </p:nvGrpSpPr>
      <p:grpSpPr>
        <a:xfrm>
          <a:off x="0" y="0"/>
          <a:ext cx="0" cy="0"/>
          <a:chOff x="0" y="0"/>
          <a:chExt cx="0" cy="0"/>
        </a:xfrm>
      </p:grpSpPr>
      <p:grpSp>
        <p:nvGrpSpPr>
          <p:cNvPr name="Group 2" id="2"/>
          <p:cNvGrpSpPr/>
          <p:nvPr/>
        </p:nvGrpSpPr>
        <p:grpSpPr>
          <a:xfrm rot="0">
            <a:off x="5959653" y="3006976"/>
            <a:ext cx="6368694" cy="4129173"/>
            <a:chOff x="0" y="0"/>
            <a:chExt cx="8491592" cy="5505565"/>
          </a:xfrm>
        </p:grpSpPr>
        <p:pic>
          <p:nvPicPr>
            <p:cNvPr name="Picture 3" id="3"/>
            <p:cNvPicPr>
              <a:picLocks noChangeAspect="true"/>
            </p:cNvPicPr>
            <p:nvPr/>
          </p:nvPicPr>
          <p:blipFill>
            <a:blip r:embed="rId2"/>
            <a:srcRect l="0" t="37966" r="0" b="18809"/>
            <a:stretch>
              <a:fillRect/>
            </a:stretch>
          </p:blipFill>
          <p:spPr>
            <a:xfrm flipH="false" flipV="false">
              <a:off x="0" y="0"/>
              <a:ext cx="8491592" cy="5505565"/>
            </a:xfrm>
            <a:prstGeom prst="rect">
              <a:avLst/>
            </a:prstGeom>
          </p:spPr>
        </p:pic>
      </p:grpSp>
      <p:sp>
        <p:nvSpPr>
          <p:cNvPr name="Freeform 4" id="4"/>
          <p:cNvSpPr/>
          <p:nvPr/>
        </p:nvSpPr>
        <p:spPr>
          <a:xfrm flipH="false" flipV="false" rot="0">
            <a:off x="5476257" y="2554505"/>
            <a:ext cx="7335486" cy="5177990"/>
          </a:xfrm>
          <a:custGeom>
            <a:avLst/>
            <a:gdLst/>
            <a:ahLst/>
            <a:cxnLst/>
            <a:rect r="r" b="b" t="t" l="l"/>
            <a:pathLst>
              <a:path h="5177990" w="7335486">
                <a:moveTo>
                  <a:pt x="0" y="0"/>
                </a:moveTo>
                <a:lnTo>
                  <a:pt x="7335486" y="0"/>
                </a:lnTo>
                <a:lnTo>
                  <a:pt x="7335486" y="5177990"/>
                </a:lnTo>
                <a:lnTo>
                  <a:pt x="0" y="5177990"/>
                </a:lnTo>
                <a:lnTo>
                  <a:pt x="0" y="0"/>
                </a:lnTo>
                <a:close/>
              </a:path>
            </a:pathLst>
          </a:custGeom>
          <a:blipFill>
            <a:blip r:embed="rId3"/>
            <a:stretch>
              <a:fillRect l="0" t="0" r="0" b="0"/>
            </a:stretch>
          </a:blipFill>
        </p:spPr>
      </p:sp>
      <p:sp>
        <p:nvSpPr>
          <p:cNvPr name="TextBox 5" id="5"/>
          <p:cNvSpPr txBox="true"/>
          <p:nvPr/>
        </p:nvSpPr>
        <p:spPr>
          <a:xfrm rot="0">
            <a:off x="3089112" y="775192"/>
            <a:ext cx="12109776" cy="746804"/>
          </a:xfrm>
          <a:prstGeom prst="rect">
            <a:avLst/>
          </a:prstGeom>
        </p:spPr>
        <p:txBody>
          <a:bodyPr anchor="t" rtlCol="false" tIns="0" lIns="0" bIns="0" rIns="0">
            <a:spAutoFit/>
          </a:bodyPr>
          <a:lstStyle/>
          <a:p>
            <a:pPr algn="ctr">
              <a:lnSpc>
                <a:spcPts val="5491"/>
              </a:lnSpc>
            </a:pPr>
            <a:r>
              <a:rPr lang="en-US" sz="6101">
                <a:solidFill>
                  <a:srgbClr val="000000"/>
                </a:solidFill>
                <a:latin typeface="Canva Sans Bold"/>
              </a:rPr>
              <a:t>Overview of a Dataset</a:t>
            </a:r>
          </a:p>
        </p:txBody>
      </p:sp>
      <p:sp>
        <p:nvSpPr>
          <p:cNvPr name="TextBox 6" id="6"/>
          <p:cNvSpPr txBox="true"/>
          <p:nvPr/>
        </p:nvSpPr>
        <p:spPr>
          <a:xfrm rot="0">
            <a:off x="1028700" y="7985125"/>
            <a:ext cx="13188602" cy="1273175"/>
          </a:xfrm>
          <a:prstGeom prst="rect">
            <a:avLst/>
          </a:prstGeom>
        </p:spPr>
        <p:txBody>
          <a:bodyPr anchor="t" rtlCol="false" tIns="0" lIns="0" bIns="0" rIns="0">
            <a:spAutoFit/>
          </a:bodyPr>
          <a:lstStyle/>
          <a:p>
            <a:pPr>
              <a:lnSpc>
                <a:spcPts val="3499"/>
              </a:lnSpc>
            </a:pPr>
            <a:r>
              <a:rPr lang="en-US" sz="3499" spc="174">
                <a:solidFill>
                  <a:srgbClr val="2B1511"/>
                </a:solidFill>
                <a:latin typeface="DM Sans"/>
              </a:rPr>
              <a:t>1. This is a mall customer segmentation data which contains 5 columns and 200 rows</a:t>
            </a:r>
            <a:r>
              <a:rPr lang="en-US" sz="3499" spc="174">
                <a:solidFill>
                  <a:srgbClr val="57622F"/>
                </a:solidFill>
                <a:latin typeface="DM Sans Italics"/>
              </a:rPr>
              <a:t>. </a:t>
            </a:r>
          </a:p>
          <a:p>
            <a:pPr>
              <a:lnSpc>
                <a:spcPts val="3000"/>
              </a:lnSpc>
            </a:pPr>
          </a:p>
        </p:txBody>
      </p:sp>
      <p:sp>
        <p:nvSpPr>
          <p:cNvPr name="Freeform 7" id="7"/>
          <p:cNvSpPr/>
          <p:nvPr/>
        </p:nvSpPr>
        <p:spPr>
          <a:xfrm flipH="false" flipV="false" rot="1095156">
            <a:off x="-4098793" y="-4550300"/>
            <a:ext cx="7891968" cy="7891968"/>
          </a:xfrm>
          <a:custGeom>
            <a:avLst/>
            <a:gdLst/>
            <a:ahLst/>
            <a:cxnLst/>
            <a:rect r="r" b="b" t="t" l="l"/>
            <a:pathLst>
              <a:path h="7891968" w="7891968">
                <a:moveTo>
                  <a:pt x="0" y="0"/>
                </a:moveTo>
                <a:lnTo>
                  <a:pt x="7891967" y="0"/>
                </a:lnTo>
                <a:lnTo>
                  <a:pt x="7891967" y="7891967"/>
                </a:lnTo>
                <a:lnTo>
                  <a:pt x="0" y="7891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95156">
            <a:off x="14074237" y="7160484"/>
            <a:ext cx="7891968" cy="7891968"/>
          </a:xfrm>
          <a:custGeom>
            <a:avLst/>
            <a:gdLst/>
            <a:ahLst/>
            <a:cxnLst/>
            <a:rect r="r" b="b" t="t" l="l"/>
            <a:pathLst>
              <a:path h="7891968" w="7891968">
                <a:moveTo>
                  <a:pt x="0" y="0"/>
                </a:moveTo>
                <a:lnTo>
                  <a:pt x="7891967" y="0"/>
                </a:lnTo>
                <a:lnTo>
                  <a:pt x="7891967" y="7891967"/>
                </a:lnTo>
                <a:lnTo>
                  <a:pt x="0" y="7891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4633466" y="-1103838"/>
            <a:ext cx="2625834" cy="2625834"/>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a:ln>
              <a:noFill/>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grpSp>
        <p:nvGrpSpPr>
          <p:cNvPr name="Group 12" id="12"/>
          <p:cNvGrpSpPr/>
          <p:nvPr/>
        </p:nvGrpSpPr>
        <p:grpSpPr>
          <a:xfrm rot="0">
            <a:off x="463278" y="9258300"/>
            <a:ext cx="2625834" cy="2625834"/>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a:ln>
              <a:noFill/>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DF5"/>
        </a:solidFill>
      </p:bgPr>
    </p:bg>
    <p:spTree>
      <p:nvGrpSpPr>
        <p:cNvPr id="1" name=""/>
        <p:cNvGrpSpPr/>
        <p:nvPr/>
      </p:nvGrpSpPr>
      <p:grpSpPr>
        <a:xfrm>
          <a:off x="0" y="0"/>
          <a:ext cx="0" cy="0"/>
          <a:chOff x="0" y="0"/>
          <a:chExt cx="0" cy="0"/>
        </a:xfrm>
      </p:grpSpPr>
      <p:grpSp>
        <p:nvGrpSpPr>
          <p:cNvPr name="Group 2" id="2"/>
          <p:cNvGrpSpPr/>
          <p:nvPr/>
        </p:nvGrpSpPr>
        <p:grpSpPr>
          <a:xfrm rot="0">
            <a:off x="0" y="2242229"/>
            <a:ext cx="18288000" cy="8044771"/>
            <a:chOff x="0" y="0"/>
            <a:chExt cx="3728936" cy="1640334"/>
          </a:xfrm>
        </p:grpSpPr>
        <p:sp>
          <p:nvSpPr>
            <p:cNvPr name="Freeform 3" id="3"/>
            <p:cNvSpPr/>
            <p:nvPr/>
          </p:nvSpPr>
          <p:spPr>
            <a:xfrm flipH="false" flipV="false" rot="0">
              <a:off x="0" y="0"/>
              <a:ext cx="3728936" cy="1640335"/>
            </a:xfrm>
            <a:custGeom>
              <a:avLst/>
              <a:gdLst/>
              <a:ahLst/>
              <a:cxnLst/>
              <a:rect r="r" b="b" t="t" l="l"/>
              <a:pathLst>
                <a:path h="1640335" w="3728936">
                  <a:moveTo>
                    <a:pt x="0" y="0"/>
                  </a:moveTo>
                  <a:lnTo>
                    <a:pt x="3728936" y="0"/>
                  </a:lnTo>
                  <a:lnTo>
                    <a:pt x="3728936" y="1640335"/>
                  </a:lnTo>
                  <a:lnTo>
                    <a:pt x="0" y="1640335"/>
                  </a:lnTo>
                  <a:close/>
                </a:path>
              </a:pathLst>
            </a:custGeom>
            <a:solidFill>
              <a:srgbClr val="E0B15E"/>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66700" y="5003239"/>
            <a:ext cx="9953848" cy="5068244"/>
          </a:xfrm>
          <a:custGeom>
            <a:avLst/>
            <a:gdLst/>
            <a:ahLst/>
            <a:cxnLst/>
            <a:rect r="r" b="b" t="t" l="l"/>
            <a:pathLst>
              <a:path h="5068244" w="9953848">
                <a:moveTo>
                  <a:pt x="0" y="0"/>
                </a:moveTo>
                <a:lnTo>
                  <a:pt x="9953848" y="0"/>
                </a:lnTo>
                <a:lnTo>
                  <a:pt x="9953848" y="5068244"/>
                </a:lnTo>
                <a:lnTo>
                  <a:pt x="0" y="5068244"/>
                </a:lnTo>
                <a:lnTo>
                  <a:pt x="0" y="0"/>
                </a:lnTo>
                <a:close/>
              </a:path>
            </a:pathLst>
          </a:custGeom>
          <a:blipFill>
            <a:blip r:embed="rId2"/>
            <a:stretch>
              <a:fillRect l="0" t="0" r="0" b="0"/>
            </a:stretch>
          </a:blipFill>
        </p:spPr>
      </p:sp>
      <p:sp>
        <p:nvSpPr>
          <p:cNvPr name="Freeform 6" id="6"/>
          <p:cNvSpPr/>
          <p:nvPr/>
        </p:nvSpPr>
        <p:spPr>
          <a:xfrm flipH="false" flipV="false" rot="0">
            <a:off x="11080227" y="4650814"/>
            <a:ext cx="6953773" cy="5228668"/>
          </a:xfrm>
          <a:custGeom>
            <a:avLst/>
            <a:gdLst/>
            <a:ahLst/>
            <a:cxnLst/>
            <a:rect r="r" b="b" t="t" l="l"/>
            <a:pathLst>
              <a:path h="5228668" w="6953773">
                <a:moveTo>
                  <a:pt x="0" y="0"/>
                </a:moveTo>
                <a:lnTo>
                  <a:pt x="6953773" y="0"/>
                </a:lnTo>
                <a:lnTo>
                  <a:pt x="6953773" y="5228668"/>
                </a:lnTo>
                <a:lnTo>
                  <a:pt x="0" y="5228668"/>
                </a:lnTo>
                <a:lnTo>
                  <a:pt x="0" y="0"/>
                </a:lnTo>
                <a:close/>
              </a:path>
            </a:pathLst>
          </a:custGeom>
          <a:blipFill>
            <a:blip r:embed="rId3"/>
            <a:stretch>
              <a:fillRect l="0" t="0" r="0" b="0"/>
            </a:stretch>
          </a:blipFill>
        </p:spPr>
      </p:sp>
      <p:sp>
        <p:nvSpPr>
          <p:cNvPr name="TextBox 7" id="7"/>
          <p:cNvSpPr txBox="true"/>
          <p:nvPr/>
        </p:nvSpPr>
        <p:spPr>
          <a:xfrm rot="0">
            <a:off x="0" y="1495425"/>
            <a:ext cx="15944850" cy="746804"/>
          </a:xfrm>
          <a:prstGeom prst="rect">
            <a:avLst/>
          </a:prstGeom>
        </p:spPr>
        <p:txBody>
          <a:bodyPr anchor="t" rtlCol="false" tIns="0" lIns="0" bIns="0" rIns="0">
            <a:spAutoFit/>
          </a:bodyPr>
          <a:lstStyle/>
          <a:p>
            <a:pPr>
              <a:lnSpc>
                <a:spcPts val="5491"/>
              </a:lnSpc>
            </a:pPr>
            <a:r>
              <a:rPr lang="en-US" sz="6101">
                <a:solidFill>
                  <a:srgbClr val="2B1511"/>
                </a:solidFill>
                <a:latin typeface="Canva Sans Bold"/>
              </a:rPr>
              <a:t>Information of the dataset</a:t>
            </a:r>
          </a:p>
        </p:txBody>
      </p:sp>
      <p:sp>
        <p:nvSpPr>
          <p:cNvPr name="TextBox 8" id="8"/>
          <p:cNvSpPr txBox="true"/>
          <p:nvPr/>
        </p:nvSpPr>
        <p:spPr>
          <a:xfrm rot="0">
            <a:off x="266700" y="2638425"/>
            <a:ext cx="15056485" cy="2012389"/>
          </a:xfrm>
          <a:prstGeom prst="rect">
            <a:avLst/>
          </a:prstGeom>
        </p:spPr>
        <p:txBody>
          <a:bodyPr anchor="t" rtlCol="false" tIns="0" lIns="0" bIns="0" rIns="0">
            <a:spAutoFit/>
          </a:bodyPr>
          <a:lstStyle/>
          <a:p>
            <a:pPr marL="673466" indent="-336733" lvl="1">
              <a:lnSpc>
                <a:spcPts val="3119"/>
              </a:lnSpc>
              <a:buFont typeface="Arial"/>
              <a:buChar char="•"/>
            </a:pPr>
            <a:r>
              <a:rPr lang="en-US" sz="3119" spc="155">
                <a:solidFill>
                  <a:srgbClr val="FFFDF5"/>
                </a:solidFill>
                <a:latin typeface="DM Sans"/>
              </a:rPr>
              <a:t>#df.info()</a:t>
            </a:r>
          </a:p>
          <a:p>
            <a:pPr marL="673466" indent="-336733" lvl="1">
              <a:lnSpc>
                <a:spcPts val="3119"/>
              </a:lnSpc>
              <a:buFont typeface="Arial"/>
              <a:buChar char="•"/>
            </a:pPr>
            <a:r>
              <a:rPr lang="en-US" sz="3119" spc="155">
                <a:solidFill>
                  <a:srgbClr val="FFFDF5"/>
                </a:solidFill>
                <a:latin typeface="DM Sans"/>
              </a:rPr>
              <a:t>As here it overview the information of the data. And it gives it doesn’t contain any null values.</a:t>
            </a:r>
          </a:p>
          <a:p>
            <a:pPr marL="673466" indent="-336733" lvl="1">
              <a:lnSpc>
                <a:spcPts val="3119"/>
              </a:lnSpc>
              <a:buFont typeface="Arial"/>
              <a:buChar char="•"/>
            </a:pPr>
            <a:r>
              <a:rPr lang="en-US" sz="3119" spc="155">
                <a:solidFill>
                  <a:srgbClr val="FFFDF5"/>
                </a:solidFill>
                <a:latin typeface="DM Sans"/>
              </a:rPr>
              <a:t>As we will remove the irrelevant data which is customer id.</a:t>
            </a:r>
          </a:p>
          <a:p>
            <a:pPr algn="l" marL="673466" indent="-336733" lvl="1">
              <a:lnSpc>
                <a:spcPts val="3119"/>
              </a:lnSpc>
              <a:buFont typeface="Arial"/>
              <a:buChar char="•"/>
            </a:pPr>
            <a:r>
              <a:rPr lang="en-US" sz="3119" spc="155">
                <a:solidFill>
                  <a:srgbClr val="FFFDF5"/>
                </a:solidFill>
                <a:latin typeface="DM Sans"/>
              </a:rPr>
              <a:t>df.drop(["CustomerID"], axis=1, inplace=True)</a:t>
            </a:r>
          </a:p>
        </p:txBody>
      </p:sp>
      <p:grpSp>
        <p:nvGrpSpPr>
          <p:cNvPr name="Group 9" id="9"/>
          <p:cNvGrpSpPr/>
          <p:nvPr/>
        </p:nvGrpSpPr>
        <p:grpSpPr>
          <a:xfrm rot="0">
            <a:off x="15323185" y="-2247342"/>
            <a:ext cx="3616106" cy="3616106"/>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0B15E"/>
            </a:solidFill>
            <a:ln>
              <a:noFill/>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Freeform 12" id="12"/>
          <p:cNvSpPr/>
          <p:nvPr/>
        </p:nvSpPr>
        <p:spPr>
          <a:xfrm flipH="false" flipV="false" rot="1095156">
            <a:off x="-3945984" y="-6687106"/>
            <a:ext cx="7891968" cy="7891968"/>
          </a:xfrm>
          <a:custGeom>
            <a:avLst/>
            <a:gdLst/>
            <a:ahLst/>
            <a:cxnLst/>
            <a:rect r="r" b="b" t="t" l="l"/>
            <a:pathLst>
              <a:path h="7891968" w="7891968">
                <a:moveTo>
                  <a:pt x="0" y="0"/>
                </a:moveTo>
                <a:lnTo>
                  <a:pt x="7891968" y="0"/>
                </a:lnTo>
                <a:lnTo>
                  <a:pt x="7891968" y="7891968"/>
                </a:lnTo>
                <a:lnTo>
                  <a:pt x="0" y="78919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DAFptLGVEOQ</dc:identifier>
  <dcterms:modified xsi:type="dcterms:W3CDTF">2011-08-01T06:04:30Z</dcterms:modified>
  <cp:revision>1</cp:revision>
  <dc:title>Customer Segmentation Using K Means Clustering</dc:title>
</cp:coreProperties>
</file>